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jpeg" ContentType="image/jpeg"/>
  <Default Extension="JPG" ContentType="image/.jp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1" r:id="rId3"/>
    <p:sldId id="257" r:id="rId4"/>
    <p:sldId id="26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309" r:id="rId16"/>
    <p:sldId id="346" r:id="rId17"/>
    <p:sldId id="281" r:id="rId18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307" r:id="rId28"/>
    <p:sldId id="318" r:id="rId29"/>
    <p:sldId id="319" r:id="rId30"/>
    <p:sldId id="290" r:id="rId31"/>
    <p:sldId id="311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10" r:id="rId49"/>
    <p:sldId id="312" r:id="rId50"/>
    <p:sldId id="313" r:id="rId51"/>
    <p:sldId id="314" r:id="rId52"/>
    <p:sldId id="315" r:id="rId53"/>
    <p:sldId id="316" r:id="rId54"/>
    <p:sldId id="317" r:id="rId55"/>
    <p:sldId id="320" r:id="rId56"/>
    <p:sldId id="321" r:id="rId57"/>
    <p:sldId id="322" r:id="rId58"/>
    <p:sldId id="324" r:id="rId59"/>
    <p:sldId id="325" r:id="rId60"/>
    <p:sldId id="326" r:id="rId61"/>
    <p:sldId id="328" r:id="rId62"/>
    <p:sldId id="327" r:id="rId63"/>
    <p:sldId id="459" r:id="rId64"/>
    <p:sldId id="460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23" r:id="rId83"/>
    <p:sldId id="461" r:id="rId84"/>
    <p:sldId id="411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  <p:sldId id="421" r:id="rId94"/>
    <p:sldId id="422" r:id="rId95"/>
    <p:sldId id="423" r:id="rId96"/>
    <p:sldId id="424" r:id="rId97"/>
    <p:sldId id="425" r:id="rId98"/>
    <p:sldId id="428" r:id="rId99"/>
    <p:sldId id="429" r:id="rId100"/>
    <p:sldId id="430" r:id="rId101"/>
    <p:sldId id="431" r:id="rId102"/>
    <p:sldId id="432" r:id="rId103"/>
    <p:sldId id="433" r:id="rId104"/>
    <p:sldId id="434" r:id="rId105"/>
    <p:sldId id="435" r:id="rId106"/>
    <p:sldId id="436" r:id="rId107"/>
    <p:sldId id="437" r:id="rId108"/>
    <p:sldId id="438" r:id="rId109"/>
    <p:sldId id="439" r:id="rId110"/>
    <p:sldId id="440" r:id="rId111"/>
    <p:sldId id="441" r:id="rId112"/>
    <p:sldId id="442" r:id="rId113"/>
    <p:sldId id="443" r:id="rId114"/>
    <p:sldId id="444" r:id="rId115"/>
    <p:sldId id="445" r:id="rId116"/>
    <p:sldId id="446" r:id="rId117"/>
    <p:sldId id="447" r:id="rId118"/>
    <p:sldId id="448" r:id="rId119"/>
    <p:sldId id="449" r:id="rId120"/>
    <p:sldId id="450" r:id="rId121"/>
    <p:sldId id="451" r:id="rId122"/>
    <p:sldId id="452" r:id="rId123"/>
    <p:sldId id="453" r:id="rId124"/>
    <p:sldId id="454" r:id="rId125"/>
    <p:sldId id="455" r:id="rId126"/>
    <p:sldId id="456" r:id="rId127"/>
    <p:sldId id="457" r:id="rId128"/>
    <p:sldId id="267" r:id="rId1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8"/>
        <p:guide pos="287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2" Type="http://schemas.openxmlformats.org/officeDocument/2006/relationships/tableStyles" Target="tableStyles.xml"/><Relationship Id="rId131" Type="http://schemas.openxmlformats.org/officeDocument/2006/relationships/viewProps" Target="viewProps.xml"/><Relationship Id="rId130" Type="http://schemas.openxmlformats.org/officeDocument/2006/relationships/presProps" Target="presProps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E1026-D2A0-47C2-8B3D-C6B0156D358B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2DD335F-F4ED-427B-9143-27BE63843845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知识</a:t>
          </a:r>
        </a:p>
      </dgm:t>
    </dgm:pt>
    <dgm:pt modelId="{8889FCFF-0902-4D6E-9951-6CD429DB888B}" cxnId="{1EA6C1B4-A36E-4FD8-B64F-339962635BEE}" type="par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447E591A-B8DE-4930-BE32-F339B98FD4F3}" cxnId="{1EA6C1B4-A36E-4FD8-B64F-339962635BEE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F8A913BF-FF20-4BE3-AB5E-0F7AA51F32B6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dirty="0"/>
            <a:t>知道</a:t>
          </a:r>
          <a:endParaRPr lang="en-US" altLang="zh-CN" sz="2000" dirty="0"/>
        </a:p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怎么做</a:t>
          </a:r>
          <a:endParaRPr lang="zh-CN" sz="2000" dirty="0"/>
        </a:p>
      </dgm:t>
    </dgm:pt>
    <dgm:pt modelId="{B94A8C1F-8663-48DC-AFE0-ED9153CDDB04}" cxnId="{DEC19856-56EA-4914-9433-FC46FB20865C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60D3BD74-18BE-4E7C-B4DB-328BDD094F37}" cxnId="{DEC19856-56EA-4914-9433-FC46FB20865C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CB36CA1F-DC00-49FC-9F39-3899387403F7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专家系统</a:t>
          </a:r>
        </a:p>
      </dgm:t>
    </dgm:pt>
    <dgm:pt modelId="{777E2D03-330E-43C8-A439-09671C3F191F}" cxnId="{C9A1514E-EDFE-4318-A851-44168692615B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55354CDE-24BF-4D27-8286-AC0B44E5E01F}" cxnId="{C9A1514E-EDFE-4318-A851-44168692615B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70EB503F-3A9B-46F0-8303-EF97445EEC83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zh-CN" sz="2000" dirty="0"/>
            <a:t>…</a:t>
          </a:r>
          <a:endParaRPr lang="zh-CN" sz="2000" dirty="0"/>
        </a:p>
      </dgm:t>
    </dgm:pt>
    <dgm:pt modelId="{FF3DB6AF-A4DE-4E13-AE14-D96D5C0A1A8B}" cxnId="{B308F3CE-8FA7-4C29-A2B3-4CCADC211B3A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C09D8828-D1EC-4445-AC28-913742F85FBF}" cxnId="{B308F3CE-8FA7-4C29-A2B3-4CCADC211B3A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FA135B7F-2613-4B80-BDFC-5E6ED5D1C14D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sz="2000" dirty="0"/>
            <a:t>不知道</a:t>
          </a:r>
          <a:endParaRPr lang="en-US" altLang="zh-CN" sz="2000" dirty="0"/>
        </a:p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怎么做</a:t>
          </a:r>
          <a:endParaRPr lang="zh-CN" sz="2000" dirty="0"/>
        </a:p>
      </dgm:t>
    </dgm:pt>
    <dgm:pt modelId="{9C6E211D-B358-45C5-95D3-C96B3D66FDB2}" cxnId="{7254810E-DEF1-4E36-B871-A2C4EBF10FB7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14C1B338-1697-457F-B7F9-3F005F6B8871}" cxnId="{7254810E-DEF1-4E36-B871-A2C4EBF10FB7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0520DB01-5CDA-4B89-ABBB-14C2DA83042A}">
      <dgm:prSet phldr="0" custT="1"/>
      <dgm:spPr>
        <a:solidFill>
          <a:schemeClr val="accent1"/>
        </a:solidFill>
      </dgm:spPr>
      <dgm:t>
        <a:bodyPr vert="horz" wrap="square"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altLang="zh-CN" sz="2000" dirty="0"/>
            <a:t>“</a:t>
          </a:r>
          <a:r>
            <a:rPr lang="zh-CN" altLang="en-US" sz="2000" dirty="0"/>
            <a:t>容易做</a:t>
          </a:r>
          <a:r>
            <a:rPr lang="en-US" altLang="zh-CN" sz="2000" dirty="0"/>
            <a:t>”</a:t>
          </a:r>
          <a:r>
            <a:rPr lang="en-US" altLang="zh-CN" sz="2000" dirty="0"/>
            <a:t/>
          </a:r>
          <a:endParaRPr lang="en-US" altLang="zh-CN" sz="2000" dirty="0"/>
        </a:p>
      </dgm:t>
    </dgm:pt>
    <dgm:pt modelId="{7AA7E7C8-28F5-4795-AD69-71F96663B848}" cxnId="{CD48B317-39ED-406C-9CFE-FFD7F29E8618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9965978E-C79C-411E-9C9B-DD5223ACF6B8}" cxnId="{CD48B317-39ED-406C-9CFE-FFD7F29E8618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2E56F678-C1CE-4892-BC9F-D88898E69FD5}">
      <dgm:prSet custT="1"/>
      <dgm:spPr>
        <a:solidFill>
          <a:srgbClr val="FF0000"/>
        </a:solidFill>
      </dgm:spPr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机器学习</a:t>
          </a:r>
        </a:p>
      </dgm:t>
    </dgm:pt>
    <dgm:pt modelId="{D66DAC0E-D6F2-470E-A02F-6C7E94390031}" cxnId="{60EAB93D-CAB7-415A-AC14-1EA536D472E5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F74E17AE-50A3-4D9E-B990-4B9831EAECD6}" cxnId="{60EAB93D-CAB7-415A-AC14-1EA536D472E5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9F41907F-BB90-49A4-8E97-05E5E602AA08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图像识别</a:t>
          </a:r>
        </a:p>
      </dgm:t>
    </dgm:pt>
    <dgm:pt modelId="{0A9FB55B-D1A7-4307-8A08-CC8062B73331}" cxnId="{007833B2-3E95-4279-B1C3-E0C8EF11347B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CA45A301-B28A-4F99-A0E1-05C0281E7D20}" cxnId="{007833B2-3E95-4279-B1C3-E0C8EF11347B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05CD4DBB-775F-4F64-B7B3-2A8FB6878FB6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文本分类</a:t>
          </a:r>
        </a:p>
      </dgm:t>
    </dgm:pt>
    <dgm:pt modelId="{7E301767-8ADB-4167-BA15-EC4ED536CDF3}" cxnId="{CCF53ACD-D8E3-4990-BEDB-124EAEAC3826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BA73F853-FE33-4BBC-8D45-84658BD94781}" cxnId="{CCF53ACD-D8E3-4990-BEDB-124EAEAC3826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AB428304-461C-4EF2-8AB5-72E61F1D457B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语音识别</a:t>
          </a:r>
        </a:p>
      </dgm:t>
    </dgm:pt>
    <dgm:pt modelId="{151543BC-AEBE-4068-BE93-39163CC15B0C}" cxnId="{0FBACB92-402C-445E-910C-755BD62C4193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3A0F74E7-D9A7-4A57-8BC0-85238CF5478F}" cxnId="{0FBACB92-402C-445E-910C-755BD62C4193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0417665F-05DB-447F-B5CF-5767FCC0E66D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不容易做</a:t>
          </a:r>
        </a:p>
      </dgm:t>
    </dgm:pt>
    <dgm:pt modelId="{11F84FE5-D2A8-4928-A291-B5915D3D9955}" cxnId="{C43DD23E-1BDB-4DD4-A31A-2B1C42054E34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BF6BB68F-2C69-49CC-A414-9F5F03650CF8}" cxnId="{C43DD23E-1BDB-4DD4-A31A-2B1C42054E34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20A65034-31C8-4FB9-B35A-01908CBDDB35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强化学习</a:t>
          </a:r>
        </a:p>
      </dgm:t>
    </dgm:pt>
    <dgm:pt modelId="{36061C26-038C-48A2-8176-FC82F637E77E}" cxnId="{AFEF2969-9556-4AE8-8EE7-4CD2057FE55F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82371B03-B973-4BE5-8950-B7F0D1CAA83F}" cxnId="{AFEF2969-9556-4AE8-8EE7-4CD2057FE55F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F77BAF7A-175C-4003-A6AA-24E76EF32702}">
      <dgm:prSet custT="1"/>
      <dgm:spPr/>
      <dgm:t>
        <a:bodyPr/>
        <a:lstStyle/>
        <a:p>
          <a:pPr rtl="0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2000" dirty="0"/>
            <a:t>围棋</a:t>
          </a:r>
        </a:p>
      </dgm:t>
    </dgm:pt>
    <dgm:pt modelId="{06E1B8E6-917A-4BFE-B4CD-67A90C88741F}" cxnId="{3B094C32-FF0F-4FB2-83C4-5461C7E646EC}" type="parTrans">
      <dgm:prSet custT="1"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800"/>
        </a:p>
      </dgm:t>
    </dgm:pt>
    <dgm:pt modelId="{5418DC28-54AB-4167-B8C4-10240D4FCB1D}" cxnId="{3B094C32-FF0F-4FB2-83C4-5461C7E646EC}" type="sibTrans">
      <dgm:prSet/>
      <dgm:spPr/>
      <dgm:t>
        <a:bodyPr/>
        <a:lstStyle/>
        <a:p>
          <a:pPr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endParaRPr lang="zh-CN" altLang="en-US" sz="2800"/>
        </a:p>
      </dgm:t>
    </dgm:pt>
    <dgm:pt modelId="{6CDEF2D0-E275-4921-BA3B-84ABC851091F}" type="pres">
      <dgm:prSet presAssocID="{B1AE1026-D2A0-47C2-8B3D-C6B0156D35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BD5A947-8166-447A-B304-C2F64D6C456A}" type="pres">
      <dgm:prSet presAssocID="{F2DD335F-F4ED-427B-9143-27BE63843845}" presName="root1" presStyleCnt="0"/>
      <dgm:spPr/>
    </dgm:pt>
    <dgm:pt modelId="{398C20A5-A9D8-4D3E-B587-799A3BB16507}" type="pres">
      <dgm:prSet presAssocID="{F2DD335F-F4ED-427B-9143-27BE63843845}" presName="LevelOneTextNode" presStyleLbl="node0" presStyleIdx="0" presStyleCnt="1">
        <dgm:presLayoutVars>
          <dgm:chPref val="3"/>
        </dgm:presLayoutVars>
      </dgm:prSet>
      <dgm:spPr/>
    </dgm:pt>
    <dgm:pt modelId="{E5EECC48-296F-4977-9549-5478D27AA71E}" type="pres">
      <dgm:prSet presAssocID="{F2DD335F-F4ED-427B-9143-27BE63843845}" presName="level2hierChild" presStyleCnt="0"/>
      <dgm:spPr/>
    </dgm:pt>
    <dgm:pt modelId="{E701DB57-D095-4995-BA9F-3DC318F851BB}" type="pres">
      <dgm:prSet presAssocID="{B94A8C1F-8663-48DC-AFE0-ED9153CDDB04}" presName="conn2-1" presStyleLbl="parChTrans1D2" presStyleIdx="0" presStyleCnt="2"/>
      <dgm:spPr/>
    </dgm:pt>
    <dgm:pt modelId="{8532DA87-15CF-41DC-A6ED-D536B73B26D5}" type="pres">
      <dgm:prSet presAssocID="{B94A8C1F-8663-48DC-AFE0-ED9153CDDB04}" presName="connTx" presStyleCnt="0"/>
      <dgm:spPr/>
    </dgm:pt>
    <dgm:pt modelId="{66E6AE2D-E424-401E-BE98-13D9C7C8E64F}" type="pres">
      <dgm:prSet presAssocID="{F8A913BF-FF20-4BE3-AB5E-0F7AA51F32B6}" presName="root2" presStyleCnt="0"/>
      <dgm:spPr/>
    </dgm:pt>
    <dgm:pt modelId="{037CC688-649A-434F-9080-67500DD1A79D}" type="pres">
      <dgm:prSet presAssocID="{F8A913BF-FF20-4BE3-AB5E-0F7AA51F32B6}" presName="LevelTwoTextNode" presStyleLbl="node2" presStyleIdx="0" presStyleCnt="2">
        <dgm:presLayoutVars>
          <dgm:chPref val="3"/>
        </dgm:presLayoutVars>
      </dgm:prSet>
      <dgm:spPr/>
    </dgm:pt>
    <dgm:pt modelId="{C0952350-77B3-4279-8F92-FF05E01C1691}" type="pres">
      <dgm:prSet presAssocID="{F8A913BF-FF20-4BE3-AB5E-0F7AA51F32B6}" presName="level3hierChild" presStyleCnt="0"/>
      <dgm:spPr/>
    </dgm:pt>
    <dgm:pt modelId="{33B9F075-4423-4B3D-A2BD-A73956F1955D}" type="pres">
      <dgm:prSet presAssocID="{777E2D03-330E-43C8-A439-09671C3F191F}" presName="conn2-1" presStyleLbl="parChTrans1D3" presStyleIdx="0" presStyleCnt="3"/>
      <dgm:spPr/>
    </dgm:pt>
    <dgm:pt modelId="{D409D1B5-8445-4A64-8086-7FE53A8B3E24}" type="pres">
      <dgm:prSet presAssocID="{777E2D03-330E-43C8-A439-09671C3F191F}" presName="connTx" presStyleCnt="0"/>
      <dgm:spPr/>
    </dgm:pt>
    <dgm:pt modelId="{C7214047-2809-48BC-9810-4DD98B40D464}" type="pres">
      <dgm:prSet presAssocID="{CB36CA1F-DC00-49FC-9F39-3899387403F7}" presName="root2" presStyleCnt="0"/>
      <dgm:spPr/>
    </dgm:pt>
    <dgm:pt modelId="{66091779-FD2E-4FDC-86F2-2AC227D5816C}" type="pres">
      <dgm:prSet presAssocID="{CB36CA1F-DC00-49FC-9F39-3899387403F7}" presName="LevelTwoTextNode" presStyleLbl="node3" presStyleIdx="0" presStyleCnt="3">
        <dgm:presLayoutVars>
          <dgm:chPref val="3"/>
        </dgm:presLayoutVars>
      </dgm:prSet>
      <dgm:spPr/>
    </dgm:pt>
    <dgm:pt modelId="{6E3562EA-6D04-4E9B-A3D1-A1F6DC869A7B}" type="pres">
      <dgm:prSet presAssocID="{CB36CA1F-DC00-49FC-9F39-3899387403F7}" presName="level3hierChild" presStyleCnt="0"/>
      <dgm:spPr/>
    </dgm:pt>
    <dgm:pt modelId="{69ABC5AB-FD09-427D-B12C-5C8B1CBD2726}" type="pres">
      <dgm:prSet presAssocID="{FF3DB6AF-A4DE-4E13-AE14-D96D5C0A1A8B}" presName="conn2-1" presStyleLbl="parChTrans1D4" presStyleIdx="0" presStyleCnt="7"/>
      <dgm:spPr/>
    </dgm:pt>
    <dgm:pt modelId="{5156EE79-8EF5-461E-AB61-DF6007AD0779}" type="pres">
      <dgm:prSet presAssocID="{FF3DB6AF-A4DE-4E13-AE14-D96D5C0A1A8B}" presName="connTx" presStyleCnt="0"/>
      <dgm:spPr/>
    </dgm:pt>
    <dgm:pt modelId="{C27DD1E1-701E-4C8F-8174-E6B8B2DC4D15}" type="pres">
      <dgm:prSet presAssocID="{70EB503F-3A9B-46F0-8303-EF97445EEC83}" presName="root2" presStyleCnt="0"/>
      <dgm:spPr/>
    </dgm:pt>
    <dgm:pt modelId="{5B8380FE-0DCB-4F6C-B2BC-0BBB10FD4D3D}" type="pres">
      <dgm:prSet presAssocID="{70EB503F-3A9B-46F0-8303-EF97445EEC83}" presName="LevelTwoTextNode" presStyleLbl="node4" presStyleIdx="0" presStyleCnt="7">
        <dgm:presLayoutVars>
          <dgm:chPref val="3"/>
        </dgm:presLayoutVars>
      </dgm:prSet>
      <dgm:spPr/>
    </dgm:pt>
    <dgm:pt modelId="{364F520D-3FEF-4E8D-A45A-CCC229C7AAAB}" type="pres">
      <dgm:prSet presAssocID="{70EB503F-3A9B-46F0-8303-EF97445EEC83}" presName="level3hierChild" presStyleCnt="0"/>
      <dgm:spPr/>
    </dgm:pt>
    <dgm:pt modelId="{42EAD14C-C4CD-43F4-BBC5-79864427DD73}" type="pres">
      <dgm:prSet presAssocID="{9C6E211D-B358-45C5-95D3-C96B3D66FDB2}" presName="conn2-1" presStyleLbl="parChTrans1D2" presStyleIdx="1" presStyleCnt="2"/>
      <dgm:spPr/>
    </dgm:pt>
    <dgm:pt modelId="{2D5F6FEF-BACB-4FE7-B689-8A9CFA42D76E}" type="pres">
      <dgm:prSet presAssocID="{9C6E211D-B358-45C5-95D3-C96B3D66FDB2}" presName="connTx" presStyleCnt="0"/>
      <dgm:spPr/>
    </dgm:pt>
    <dgm:pt modelId="{81B8013D-90D5-45A9-8B4B-BF7D3BD54942}" type="pres">
      <dgm:prSet presAssocID="{FA135B7F-2613-4B80-BDFC-5E6ED5D1C14D}" presName="root2" presStyleCnt="0"/>
      <dgm:spPr/>
    </dgm:pt>
    <dgm:pt modelId="{78FFD0A5-EFF7-4D75-9190-24A2A39A0A14}" type="pres">
      <dgm:prSet presAssocID="{FA135B7F-2613-4B80-BDFC-5E6ED5D1C14D}" presName="LevelTwoTextNode" presStyleLbl="node2" presStyleIdx="1" presStyleCnt="2">
        <dgm:presLayoutVars>
          <dgm:chPref val="3"/>
        </dgm:presLayoutVars>
      </dgm:prSet>
      <dgm:spPr/>
    </dgm:pt>
    <dgm:pt modelId="{2B786ED4-C331-4CCB-A219-049FDEC12BC1}" type="pres">
      <dgm:prSet presAssocID="{FA135B7F-2613-4B80-BDFC-5E6ED5D1C14D}" presName="level3hierChild" presStyleCnt="0"/>
      <dgm:spPr/>
    </dgm:pt>
    <dgm:pt modelId="{E8CC1104-E240-42BE-900E-835E00B649B3}" type="pres">
      <dgm:prSet presAssocID="{7AA7E7C8-28F5-4795-AD69-71F96663B848}" presName="conn2-1" presStyleLbl="parChTrans1D3" presStyleIdx="1" presStyleCnt="3"/>
      <dgm:spPr/>
    </dgm:pt>
    <dgm:pt modelId="{DB6F332D-DB1E-42F9-B0F5-86DE58B9A006}" type="pres">
      <dgm:prSet presAssocID="{7AA7E7C8-28F5-4795-AD69-71F96663B848}" presName="connTx" presStyleCnt="0"/>
      <dgm:spPr/>
    </dgm:pt>
    <dgm:pt modelId="{12A24013-BD94-4075-B65C-E72D4CC5DA9F}" type="pres">
      <dgm:prSet presAssocID="{0520DB01-5CDA-4B89-ABBB-14C2DA83042A}" presName="root2" presStyleCnt="0"/>
      <dgm:spPr/>
    </dgm:pt>
    <dgm:pt modelId="{B8B76B01-ABE5-4B2A-967E-5B81E7EB1BEB}" type="pres">
      <dgm:prSet presAssocID="{0520DB01-5CDA-4B89-ABBB-14C2DA83042A}" presName="LevelTwoTextNode" presStyleLbl="node3" presStyleIdx="1" presStyleCnt="3">
        <dgm:presLayoutVars>
          <dgm:chPref val="3"/>
        </dgm:presLayoutVars>
      </dgm:prSet>
      <dgm:spPr/>
    </dgm:pt>
    <dgm:pt modelId="{153D918C-2E6B-4614-A103-50E828FE18BA}" type="pres">
      <dgm:prSet presAssocID="{0520DB01-5CDA-4B89-ABBB-14C2DA83042A}" presName="level3hierChild" presStyleCnt="0"/>
      <dgm:spPr/>
    </dgm:pt>
    <dgm:pt modelId="{5F5B8F60-B6E3-4D33-8006-A534B5219659}" type="pres">
      <dgm:prSet presAssocID="{D66DAC0E-D6F2-470E-A02F-6C7E94390031}" presName="conn2-1" presStyleLbl="parChTrans1D4" presStyleIdx="1" presStyleCnt="7"/>
      <dgm:spPr/>
    </dgm:pt>
    <dgm:pt modelId="{974EA6F0-7E42-4CD5-BFEE-3A3BF1F9DA7E}" type="pres">
      <dgm:prSet presAssocID="{D66DAC0E-D6F2-470E-A02F-6C7E94390031}" presName="connTx" presStyleCnt="0"/>
      <dgm:spPr/>
    </dgm:pt>
    <dgm:pt modelId="{538F3372-CE0D-4542-85F9-3B6CD7763FB3}" type="pres">
      <dgm:prSet presAssocID="{2E56F678-C1CE-4892-BC9F-D88898E69FD5}" presName="root2" presStyleCnt="0"/>
      <dgm:spPr/>
    </dgm:pt>
    <dgm:pt modelId="{484FF441-C91D-4E7A-BC24-9D042BC822F3}" type="pres">
      <dgm:prSet presAssocID="{2E56F678-C1CE-4892-BC9F-D88898E69FD5}" presName="LevelTwoTextNode" presStyleLbl="node4" presStyleIdx="1" presStyleCnt="7">
        <dgm:presLayoutVars>
          <dgm:chPref val="3"/>
        </dgm:presLayoutVars>
      </dgm:prSet>
      <dgm:spPr/>
    </dgm:pt>
    <dgm:pt modelId="{9ECE1F91-50F5-4017-B313-AE0D00533061}" type="pres">
      <dgm:prSet presAssocID="{2E56F678-C1CE-4892-BC9F-D88898E69FD5}" presName="level3hierChild" presStyleCnt="0"/>
      <dgm:spPr/>
    </dgm:pt>
    <dgm:pt modelId="{52C33EA9-1F67-42E9-95A3-083353CEDF6A}" type="pres">
      <dgm:prSet presAssocID="{0A9FB55B-D1A7-4307-8A08-CC8062B73331}" presName="conn2-1" presStyleLbl="parChTrans1D4" presStyleIdx="2" presStyleCnt="7"/>
      <dgm:spPr/>
    </dgm:pt>
    <dgm:pt modelId="{A8E92269-108D-40EB-979D-DA3CEFA1FF1C}" type="pres">
      <dgm:prSet presAssocID="{0A9FB55B-D1A7-4307-8A08-CC8062B73331}" presName="connTx" presStyleCnt="0"/>
      <dgm:spPr/>
    </dgm:pt>
    <dgm:pt modelId="{C8753729-E2B8-450F-9128-731EC0602952}" type="pres">
      <dgm:prSet presAssocID="{9F41907F-BB90-49A4-8E97-05E5E602AA08}" presName="root2" presStyleCnt="0"/>
      <dgm:spPr/>
    </dgm:pt>
    <dgm:pt modelId="{2456E607-9E9A-461B-9DA8-D9F7AFDF1055}" type="pres">
      <dgm:prSet presAssocID="{9F41907F-BB90-49A4-8E97-05E5E602AA08}" presName="LevelTwoTextNode" presStyleLbl="node4" presStyleIdx="2" presStyleCnt="7">
        <dgm:presLayoutVars>
          <dgm:chPref val="3"/>
        </dgm:presLayoutVars>
      </dgm:prSet>
      <dgm:spPr/>
    </dgm:pt>
    <dgm:pt modelId="{F581CF7D-63D0-46D6-BD41-50B5A9048593}" type="pres">
      <dgm:prSet presAssocID="{9F41907F-BB90-49A4-8E97-05E5E602AA08}" presName="level3hierChild" presStyleCnt="0"/>
      <dgm:spPr/>
    </dgm:pt>
    <dgm:pt modelId="{E11CDAD6-EF43-4F94-BA41-40CBC44693B1}" type="pres">
      <dgm:prSet presAssocID="{7E301767-8ADB-4167-BA15-EC4ED536CDF3}" presName="conn2-1" presStyleLbl="parChTrans1D4" presStyleIdx="3" presStyleCnt="7"/>
      <dgm:spPr/>
    </dgm:pt>
    <dgm:pt modelId="{068C6179-719E-4B47-9EBE-F32060C437F0}" type="pres">
      <dgm:prSet presAssocID="{7E301767-8ADB-4167-BA15-EC4ED536CDF3}" presName="connTx" presStyleCnt="0"/>
      <dgm:spPr/>
    </dgm:pt>
    <dgm:pt modelId="{74CBADCE-7DBB-49C9-AB2B-4F4E54499CFA}" type="pres">
      <dgm:prSet presAssocID="{05CD4DBB-775F-4F64-B7B3-2A8FB6878FB6}" presName="root2" presStyleCnt="0"/>
      <dgm:spPr/>
    </dgm:pt>
    <dgm:pt modelId="{FE57452C-E001-4B6F-B3D9-B5C2BCE6A1ED}" type="pres">
      <dgm:prSet presAssocID="{05CD4DBB-775F-4F64-B7B3-2A8FB6878FB6}" presName="LevelTwoTextNode" presStyleLbl="node4" presStyleIdx="3" presStyleCnt="7">
        <dgm:presLayoutVars>
          <dgm:chPref val="3"/>
        </dgm:presLayoutVars>
      </dgm:prSet>
      <dgm:spPr/>
    </dgm:pt>
    <dgm:pt modelId="{B0A9A8DF-F323-4D69-9E2D-187487BA5A16}" type="pres">
      <dgm:prSet presAssocID="{05CD4DBB-775F-4F64-B7B3-2A8FB6878FB6}" presName="level3hierChild" presStyleCnt="0"/>
      <dgm:spPr/>
    </dgm:pt>
    <dgm:pt modelId="{68A85DED-C01F-403C-9517-F2C92D2E1D99}" type="pres">
      <dgm:prSet presAssocID="{151543BC-AEBE-4068-BE93-39163CC15B0C}" presName="conn2-1" presStyleLbl="parChTrans1D4" presStyleIdx="4" presStyleCnt="7"/>
      <dgm:spPr/>
    </dgm:pt>
    <dgm:pt modelId="{67A478BE-7EDA-4AC0-9240-BEECD2C1B112}" type="pres">
      <dgm:prSet presAssocID="{151543BC-AEBE-4068-BE93-39163CC15B0C}" presName="connTx" presStyleCnt="0"/>
      <dgm:spPr/>
    </dgm:pt>
    <dgm:pt modelId="{ECB87CAF-2DB1-4330-A83A-E171394034A5}" type="pres">
      <dgm:prSet presAssocID="{AB428304-461C-4EF2-8AB5-72E61F1D457B}" presName="root2" presStyleCnt="0"/>
      <dgm:spPr/>
    </dgm:pt>
    <dgm:pt modelId="{E5B3CEF5-212B-4333-BDA5-5231AF422114}" type="pres">
      <dgm:prSet presAssocID="{AB428304-461C-4EF2-8AB5-72E61F1D457B}" presName="LevelTwoTextNode" presStyleLbl="node4" presStyleIdx="4" presStyleCnt="7">
        <dgm:presLayoutVars>
          <dgm:chPref val="3"/>
        </dgm:presLayoutVars>
      </dgm:prSet>
      <dgm:spPr/>
    </dgm:pt>
    <dgm:pt modelId="{21C1B8C2-43C8-48BF-9746-CB1D67DECABF}" type="pres">
      <dgm:prSet presAssocID="{AB428304-461C-4EF2-8AB5-72E61F1D457B}" presName="level3hierChild" presStyleCnt="0"/>
      <dgm:spPr/>
    </dgm:pt>
    <dgm:pt modelId="{AC917292-0880-4240-9CF8-AB0D0F2B0832}" type="pres">
      <dgm:prSet presAssocID="{11F84FE5-D2A8-4928-A291-B5915D3D9955}" presName="conn2-1" presStyleLbl="parChTrans1D3" presStyleIdx="2" presStyleCnt="3"/>
      <dgm:spPr/>
    </dgm:pt>
    <dgm:pt modelId="{E4BF694D-E775-4639-8D69-EA549226CA94}" type="pres">
      <dgm:prSet presAssocID="{11F84FE5-D2A8-4928-A291-B5915D3D9955}" presName="connTx" presStyleCnt="0"/>
      <dgm:spPr/>
    </dgm:pt>
    <dgm:pt modelId="{37B81F9F-4D8B-4846-8416-F2DF3B678FAA}" type="pres">
      <dgm:prSet presAssocID="{0417665F-05DB-447F-B5CF-5767FCC0E66D}" presName="root2" presStyleCnt="0"/>
      <dgm:spPr/>
    </dgm:pt>
    <dgm:pt modelId="{3D4DFC46-14FD-44CF-889B-312D881097D2}" type="pres">
      <dgm:prSet presAssocID="{0417665F-05DB-447F-B5CF-5767FCC0E66D}" presName="LevelTwoTextNode" presStyleLbl="node3" presStyleIdx="2" presStyleCnt="3">
        <dgm:presLayoutVars>
          <dgm:chPref val="3"/>
        </dgm:presLayoutVars>
      </dgm:prSet>
      <dgm:spPr/>
    </dgm:pt>
    <dgm:pt modelId="{917D5023-7B29-411C-A5D9-8EC5EA9E9182}" type="pres">
      <dgm:prSet presAssocID="{0417665F-05DB-447F-B5CF-5767FCC0E66D}" presName="level3hierChild" presStyleCnt="0"/>
      <dgm:spPr/>
    </dgm:pt>
    <dgm:pt modelId="{4D5C558E-2E7D-4D1A-ABA2-D5D2DD86206F}" type="pres">
      <dgm:prSet presAssocID="{36061C26-038C-48A2-8176-FC82F637E77E}" presName="conn2-1" presStyleLbl="parChTrans1D4" presStyleIdx="5" presStyleCnt="7"/>
      <dgm:spPr/>
    </dgm:pt>
    <dgm:pt modelId="{EC993B32-D076-4951-AEE7-4200E341C468}" type="pres">
      <dgm:prSet presAssocID="{36061C26-038C-48A2-8176-FC82F637E77E}" presName="connTx" presStyleCnt="0"/>
      <dgm:spPr/>
    </dgm:pt>
    <dgm:pt modelId="{2E1CE949-7538-4875-A596-272E93252598}" type="pres">
      <dgm:prSet presAssocID="{20A65034-31C8-4FB9-B35A-01908CBDDB35}" presName="root2" presStyleCnt="0"/>
      <dgm:spPr/>
    </dgm:pt>
    <dgm:pt modelId="{7CFDB172-E668-43FE-B146-64584C675B7A}" type="pres">
      <dgm:prSet presAssocID="{20A65034-31C8-4FB9-B35A-01908CBDDB35}" presName="LevelTwoTextNode" presStyleLbl="node4" presStyleIdx="5" presStyleCnt="7">
        <dgm:presLayoutVars>
          <dgm:chPref val="3"/>
        </dgm:presLayoutVars>
      </dgm:prSet>
      <dgm:spPr/>
    </dgm:pt>
    <dgm:pt modelId="{36379834-7B61-43DE-BE71-A16800DF47B8}" type="pres">
      <dgm:prSet presAssocID="{20A65034-31C8-4FB9-B35A-01908CBDDB35}" presName="level3hierChild" presStyleCnt="0"/>
      <dgm:spPr/>
    </dgm:pt>
    <dgm:pt modelId="{AF3A758F-4CD4-4A21-B44A-EE5D60432290}" type="pres">
      <dgm:prSet presAssocID="{06E1B8E6-917A-4BFE-B4CD-67A90C88741F}" presName="conn2-1" presStyleLbl="parChTrans1D4" presStyleIdx="6" presStyleCnt="7"/>
      <dgm:spPr/>
    </dgm:pt>
    <dgm:pt modelId="{938E7890-3687-42DC-855E-CB4ABC65476D}" type="pres">
      <dgm:prSet presAssocID="{06E1B8E6-917A-4BFE-B4CD-67A90C88741F}" presName="connTx" presStyleCnt="0"/>
      <dgm:spPr/>
    </dgm:pt>
    <dgm:pt modelId="{4B7B71BA-84E6-4924-AA79-3886DCAFA119}" type="pres">
      <dgm:prSet presAssocID="{F77BAF7A-175C-4003-A6AA-24E76EF32702}" presName="root2" presStyleCnt="0"/>
      <dgm:spPr/>
    </dgm:pt>
    <dgm:pt modelId="{EAD3BB15-FD98-48A1-AE91-B49E6520FB73}" type="pres">
      <dgm:prSet presAssocID="{F77BAF7A-175C-4003-A6AA-24E76EF32702}" presName="LevelTwoTextNode" presStyleLbl="node4" presStyleIdx="6" presStyleCnt="7">
        <dgm:presLayoutVars>
          <dgm:chPref val="3"/>
        </dgm:presLayoutVars>
      </dgm:prSet>
      <dgm:spPr/>
    </dgm:pt>
    <dgm:pt modelId="{18D337E8-52AE-4734-9779-0B4151CCD775}" type="pres">
      <dgm:prSet presAssocID="{F77BAF7A-175C-4003-A6AA-24E76EF32702}" presName="level3hierChild" presStyleCnt="0"/>
      <dgm:spPr/>
    </dgm:pt>
  </dgm:ptLst>
  <dgm:cxnLst>
    <dgm:cxn modelId="{1EA6C1B4-A36E-4FD8-B64F-339962635BEE}" srcId="{B1AE1026-D2A0-47C2-8B3D-C6B0156D358B}" destId="{F2DD335F-F4ED-427B-9143-27BE63843845}" srcOrd="0" destOrd="0" parTransId="{8889FCFF-0902-4D6E-9951-6CD429DB888B}" sibTransId="{447E591A-B8DE-4930-BE32-F339B98FD4F3}"/>
    <dgm:cxn modelId="{DEC19856-56EA-4914-9433-FC46FB20865C}" srcId="{F2DD335F-F4ED-427B-9143-27BE63843845}" destId="{F8A913BF-FF20-4BE3-AB5E-0F7AA51F32B6}" srcOrd="0" destOrd="0" parTransId="{B94A8C1F-8663-48DC-AFE0-ED9153CDDB04}" sibTransId="{60D3BD74-18BE-4E7C-B4DB-328BDD094F37}"/>
    <dgm:cxn modelId="{C9A1514E-EDFE-4318-A851-44168692615B}" srcId="{F8A913BF-FF20-4BE3-AB5E-0F7AA51F32B6}" destId="{CB36CA1F-DC00-49FC-9F39-3899387403F7}" srcOrd="0" destOrd="0" parTransId="{777E2D03-330E-43C8-A439-09671C3F191F}" sibTransId="{55354CDE-24BF-4D27-8286-AC0B44E5E01F}"/>
    <dgm:cxn modelId="{B308F3CE-8FA7-4C29-A2B3-4CCADC211B3A}" srcId="{CB36CA1F-DC00-49FC-9F39-3899387403F7}" destId="{70EB503F-3A9B-46F0-8303-EF97445EEC83}" srcOrd="0" destOrd="0" parTransId="{FF3DB6AF-A4DE-4E13-AE14-D96D5C0A1A8B}" sibTransId="{C09D8828-D1EC-4445-AC28-913742F85FBF}"/>
    <dgm:cxn modelId="{7254810E-DEF1-4E36-B871-A2C4EBF10FB7}" srcId="{F2DD335F-F4ED-427B-9143-27BE63843845}" destId="{FA135B7F-2613-4B80-BDFC-5E6ED5D1C14D}" srcOrd="1" destOrd="0" parTransId="{9C6E211D-B358-45C5-95D3-C96B3D66FDB2}" sibTransId="{14C1B338-1697-457F-B7F9-3F005F6B8871}"/>
    <dgm:cxn modelId="{CD48B317-39ED-406C-9CFE-FFD7F29E8618}" srcId="{FA135B7F-2613-4B80-BDFC-5E6ED5D1C14D}" destId="{0520DB01-5CDA-4B89-ABBB-14C2DA83042A}" srcOrd="0" destOrd="1" parTransId="{7AA7E7C8-28F5-4795-AD69-71F96663B848}" sibTransId="{9965978E-C79C-411E-9C9B-DD5223ACF6B8}"/>
    <dgm:cxn modelId="{60EAB93D-CAB7-415A-AC14-1EA536D472E5}" srcId="{0520DB01-5CDA-4B89-ABBB-14C2DA83042A}" destId="{2E56F678-C1CE-4892-BC9F-D88898E69FD5}" srcOrd="0" destOrd="0" parTransId="{D66DAC0E-D6F2-470E-A02F-6C7E94390031}" sibTransId="{F74E17AE-50A3-4D9E-B990-4B9831EAECD6}"/>
    <dgm:cxn modelId="{007833B2-3E95-4279-B1C3-E0C8EF11347B}" srcId="{2E56F678-C1CE-4892-BC9F-D88898E69FD5}" destId="{9F41907F-BB90-49A4-8E97-05E5E602AA08}" srcOrd="0" destOrd="0" parTransId="{0A9FB55B-D1A7-4307-8A08-CC8062B73331}" sibTransId="{CA45A301-B28A-4F99-A0E1-05C0281E7D20}"/>
    <dgm:cxn modelId="{CCF53ACD-D8E3-4990-BEDB-124EAEAC3826}" srcId="{2E56F678-C1CE-4892-BC9F-D88898E69FD5}" destId="{05CD4DBB-775F-4F64-B7B3-2A8FB6878FB6}" srcOrd="1" destOrd="0" parTransId="{7E301767-8ADB-4167-BA15-EC4ED536CDF3}" sibTransId="{BA73F853-FE33-4BBC-8D45-84658BD94781}"/>
    <dgm:cxn modelId="{0FBACB92-402C-445E-910C-755BD62C4193}" srcId="{2E56F678-C1CE-4892-BC9F-D88898E69FD5}" destId="{AB428304-461C-4EF2-8AB5-72E61F1D457B}" srcOrd="2" destOrd="0" parTransId="{151543BC-AEBE-4068-BE93-39163CC15B0C}" sibTransId="{3A0F74E7-D9A7-4A57-8BC0-85238CF5478F}"/>
    <dgm:cxn modelId="{C43DD23E-1BDB-4DD4-A31A-2B1C42054E34}" srcId="{FA135B7F-2613-4B80-BDFC-5E6ED5D1C14D}" destId="{0417665F-05DB-447F-B5CF-5767FCC0E66D}" srcOrd="1" destOrd="1" parTransId="{11F84FE5-D2A8-4928-A291-B5915D3D9955}" sibTransId="{BF6BB68F-2C69-49CC-A414-9F5F03650CF8}"/>
    <dgm:cxn modelId="{AFEF2969-9556-4AE8-8EE7-4CD2057FE55F}" srcId="{0417665F-05DB-447F-B5CF-5767FCC0E66D}" destId="{20A65034-31C8-4FB9-B35A-01908CBDDB35}" srcOrd="0" destOrd="1" parTransId="{36061C26-038C-48A2-8176-FC82F637E77E}" sibTransId="{82371B03-B973-4BE5-8950-B7F0D1CAA83F}"/>
    <dgm:cxn modelId="{3B094C32-FF0F-4FB2-83C4-5461C7E646EC}" srcId="{20A65034-31C8-4FB9-B35A-01908CBDDB35}" destId="{F77BAF7A-175C-4003-A6AA-24E76EF32702}" srcOrd="0" destOrd="0" parTransId="{06E1B8E6-917A-4BFE-B4CD-67A90C88741F}" sibTransId="{5418DC28-54AB-4167-B8C4-10240D4FCB1D}"/>
    <dgm:cxn modelId="{B62C8F69-555B-4343-B425-A60AAA03B3C6}" type="presOf" srcId="{B1AE1026-D2A0-47C2-8B3D-C6B0156D358B}" destId="{6CDEF2D0-E275-4921-BA3B-84ABC851091F}" srcOrd="0" destOrd="0" presId="urn:microsoft.com/office/officeart/2005/8/layout/hierarchy2"/>
    <dgm:cxn modelId="{D474BC79-E789-47E6-82F3-3CF26963AD1E}" type="presParOf" srcId="{6CDEF2D0-E275-4921-BA3B-84ABC851091F}" destId="{6BD5A947-8166-447A-B304-C2F64D6C456A}" srcOrd="0" destOrd="0" presId="urn:microsoft.com/office/officeart/2005/8/layout/hierarchy2"/>
    <dgm:cxn modelId="{83F68292-3086-456C-B92F-DCD1C34EBDA8}" type="presParOf" srcId="{6BD5A947-8166-447A-B304-C2F64D6C456A}" destId="{398C20A5-A9D8-4D3E-B587-799A3BB16507}" srcOrd="0" destOrd="0" presId="urn:microsoft.com/office/officeart/2005/8/layout/hierarchy2"/>
    <dgm:cxn modelId="{410BAB25-8778-4C42-AF22-A5FB9904B00F}" type="presOf" srcId="{F2DD335F-F4ED-427B-9143-27BE63843845}" destId="{398C20A5-A9D8-4D3E-B587-799A3BB16507}" srcOrd="0" destOrd="0" presId="urn:microsoft.com/office/officeart/2005/8/layout/hierarchy2"/>
    <dgm:cxn modelId="{36F77CC4-F932-430C-AE27-09E00277EE68}" type="presParOf" srcId="{6BD5A947-8166-447A-B304-C2F64D6C456A}" destId="{E5EECC48-296F-4977-9549-5478D27AA71E}" srcOrd="1" destOrd="0" presId="urn:microsoft.com/office/officeart/2005/8/layout/hierarchy2"/>
    <dgm:cxn modelId="{2A91A53D-BD63-42E7-A9F4-764548FF6EFA}" type="presParOf" srcId="{E5EECC48-296F-4977-9549-5478D27AA71E}" destId="{E701DB57-D095-4995-BA9F-3DC318F851BB}" srcOrd="0" destOrd="1" presId="urn:microsoft.com/office/officeart/2005/8/layout/hierarchy2"/>
    <dgm:cxn modelId="{D88D7902-4991-4C7D-B4DE-891F3A80381F}" type="presOf" srcId="{B94A8C1F-8663-48DC-AFE0-ED9153CDDB04}" destId="{E701DB57-D095-4995-BA9F-3DC318F851BB}" srcOrd="0" destOrd="0" presId="urn:microsoft.com/office/officeart/2005/8/layout/hierarchy2"/>
    <dgm:cxn modelId="{86699A95-C3C2-41DC-BA89-ABD0ACBFEF8D}" type="presParOf" srcId="{E701DB57-D095-4995-BA9F-3DC318F851BB}" destId="{8532DA87-15CF-41DC-A6ED-D536B73B26D5}" srcOrd="0" destOrd="0" presId="urn:microsoft.com/office/officeart/2005/8/layout/hierarchy2"/>
    <dgm:cxn modelId="{F4FF0774-E5A9-4FD4-B6BF-94ECEA5EDC18}" type="presOf" srcId="{B94A8C1F-8663-48DC-AFE0-ED9153CDDB04}" destId="{8532DA87-15CF-41DC-A6ED-D536B73B26D5}" srcOrd="1" destOrd="0" presId="urn:microsoft.com/office/officeart/2005/8/layout/hierarchy2"/>
    <dgm:cxn modelId="{0402265D-08F0-4C2D-93AD-1A2695B4953C}" type="presParOf" srcId="{E5EECC48-296F-4977-9549-5478D27AA71E}" destId="{66E6AE2D-E424-401E-BE98-13D9C7C8E64F}" srcOrd="1" destOrd="1" presId="urn:microsoft.com/office/officeart/2005/8/layout/hierarchy2"/>
    <dgm:cxn modelId="{919BE648-BB02-45E1-9EA3-07D29166DEEE}" type="presParOf" srcId="{66E6AE2D-E424-401E-BE98-13D9C7C8E64F}" destId="{037CC688-649A-434F-9080-67500DD1A79D}" srcOrd="0" destOrd="1" presId="urn:microsoft.com/office/officeart/2005/8/layout/hierarchy2"/>
    <dgm:cxn modelId="{3AF48F9A-DD57-436D-BC83-C2DEB5DF2DF6}" type="presOf" srcId="{F8A913BF-FF20-4BE3-AB5E-0F7AA51F32B6}" destId="{037CC688-649A-434F-9080-67500DD1A79D}" srcOrd="0" destOrd="0" presId="urn:microsoft.com/office/officeart/2005/8/layout/hierarchy2"/>
    <dgm:cxn modelId="{8A272876-6544-41A8-9D22-3597DDF1A069}" type="presParOf" srcId="{66E6AE2D-E424-401E-BE98-13D9C7C8E64F}" destId="{C0952350-77B3-4279-8F92-FF05E01C1691}" srcOrd="1" destOrd="1" presId="urn:microsoft.com/office/officeart/2005/8/layout/hierarchy2"/>
    <dgm:cxn modelId="{262185B0-650E-4660-A4A9-6A0A58E061A5}" type="presParOf" srcId="{C0952350-77B3-4279-8F92-FF05E01C1691}" destId="{33B9F075-4423-4B3D-A2BD-A73956F1955D}" srcOrd="0" destOrd="1" presId="urn:microsoft.com/office/officeart/2005/8/layout/hierarchy2"/>
    <dgm:cxn modelId="{3C312D58-6930-40BB-A1E1-A6240C2A534B}" type="presOf" srcId="{777E2D03-330E-43C8-A439-09671C3F191F}" destId="{33B9F075-4423-4B3D-A2BD-A73956F1955D}" srcOrd="0" destOrd="0" presId="urn:microsoft.com/office/officeart/2005/8/layout/hierarchy2"/>
    <dgm:cxn modelId="{7542A0CC-5EE1-495A-8875-9BDCE17D28A7}" type="presParOf" srcId="{33B9F075-4423-4B3D-A2BD-A73956F1955D}" destId="{D409D1B5-8445-4A64-8086-7FE53A8B3E24}" srcOrd="0" destOrd="0" presId="urn:microsoft.com/office/officeart/2005/8/layout/hierarchy2"/>
    <dgm:cxn modelId="{1430E7DB-4465-4110-B501-A23172CFC7C8}" type="presOf" srcId="{777E2D03-330E-43C8-A439-09671C3F191F}" destId="{D409D1B5-8445-4A64-8086-7FE53A8B3E24}" srcOrd="1" destOrd="0" presId="urn:microsoft.com/office/officeart/2005/8/layout/hierarchy2"/>
    <dgm:cxn modelId="{BA3111D3-996D-4286-9B96-ABBAD39A1DB6}" type="presParOf" srcId="{C0952350-77B3-4279-8F92-FF05E01C1691}" destId="{C7214047-2809-48BC-9810-4DD98B40D464}" srcOrd="1" destOrd="1" presId="urn:microsoft.com/office/officeart/2005/8/layout/hierarchy2"/>
    <dgm:cxn modelId="{5FF94E08-B0F8-42CC-8095-B0346917832E}" type="presParOf" srcId="{C7214047-2809-48BC-9810-4DD98B40D464}" destId="{66091779-FD2E-4FDC-86F2-2AC227D5816C}" srcOrd="0" destOrd="1" presId="urn:microsoft.com/office/officeart/2005/8/layout/hierarchy2"/>
    <dgm:cxn modelId="{2B0E4B08-FE88-4AA1-A6D9-8BD7A35A9A0F}" type="presOf" srcId="{CB36CA1F-DC00-49FC-9F39-3899387403F7}" destId="{66091779-FD2E-4FDC-86F2-2AC227D5816C}" srcOrd="0" destOrd="0" presId="urn:microsoft.com/office/officeart/2005/8/layout/hierarchy2"/>
    <dgm:cxn modelId="{F5B7596E-AF66-4242-A3D1-1E4CB0C96EAC}" type="presParOf" srcId="{C7214047-2809-48BC-9810-4DD98B40D464}" destId="{6E3562EA-6D04-4E9B-A3D1-A1F6DC869A7B}" srcOrd="1" destOrd="1" presId="urn:microsoft.com/office/officeart/2005/8/layout/hierarchy2"/>
    <dgm:cxn modelId="{A1ED2B5B-59F1-412E-AE88-2CFEC1F7A57A}" type="presParOf" srcId="{6E3562EA-6D04-4E9B-A3D1-A1F6DC869A7B}" destId="{69ABC5AB-FD09-427D-B12C-5C8B1CBD2726}" srcOrd="0" destOrd="1" presId="urn:microsoft.com/office/officeart/2005/8/layout/hierarchy2"/>
    <dgm:cxn modelId="{C8E760E6-02F9-475B-AB5C-4F7B9B679161}" type="presOf" srcId="{FF3DB6AF-A4DE-4E13-AE14-D96D5C0A1A8B}" destId="{69ABC5AB-FD09-427D-B12C-5C8B1CBD2726}" srcOrd="0" destOrd="0" presId="urn:microsoft.com/office/officeart/2005/8/layout/hierarchy2"/>
    <dgm:cxn modelId="{763E8D93-6D00-4A3D-895F-6631512DA06E}" type="presParOf" srcId="{69ABC5AB-FD09-427D-B12C-5C8B1CBD2726}" destId="{5156EE79-8EF5-461E-AB61-DF6007AD0779}" srcOrd="0" destOrd="0" presId="urn:microsoft.com/office/officeart/2005/8/layout/hierarchy2"/>
    <dgm:cxn modelId="{6143D678-510C-4354-B8B4-C294ABD23285}" type="presOf" srcId="{FF3DB6AF-A4DE-4E13-AE14-D96D5C0A1A8B}" destId="{5156EE79-8EF5-461E-AB61-DF6007AD0779}" srcOrd="1" destOrd="0" presId="urn:microsoft.com/office/officeart/2005/8/layout/hierarchy2"/>
    <dgm:cxn modelId="{8CA70BA5-D4DA-4263-A89C-2825B01E6B1C}" type="presParOf" srcId="{6E3562EA-6D04-4E9B-A3D1-A1F6DC869A7B}" destId="{C27DD1E1-701E-4C8F-8174-E6B8B2DC4D15}" srcOrd="1" destOrd="1" presId="urn:microsoft.com/office/officeart/2005/8/layout/hierarchy2"/>
    <dgm:cxn modelId="{79816044-B61A-4BEB-8C64-CB45E88BC8F1}" type="presParOf" srcId="{C27DD1E1-701E-4C8F-8174-E6B8B2DC4D15}" destId="{5B8380FE-0DCB-4F6C-B2BC-0BBB10FD4D3D}" srcOrd="0" destOrd="1" presId="urn:microsoft.com/office/officeart/2005/8/layout/hierarchy2"/>
    <dgm:cxn modelId="{BD4A276F-6B8F-4806-8CDA-B706B18E3ABD}" type="presOf" srcId="{70EB503F-3A9B-46F0-8303-EF97445EEC83}" destId="{5B8380FE-0DCB-4F6C-B2BC-0BBB10FD4D3D}" srcOrd="0" destOrd="0" presId="urn:microsoft.com/office/officeart/2005/8/layout/hierarchy2"/>
    <dgm:cxn modelId="{5682C16B-C473-4D09-A2A4-67527DA4ED73}" type="presParOf" srcId="{C27DD1E1-701E-4C8F-8174-E6B8B2DC4D15}" destId="{364F520D-3FEF-4E8D-A45A-CCC229C7AAAB}" srcOrd="1" destOrd="1" presId="urn:microsoft.com/office/officeart/2005/8/layout/hierarchy2"/>
    <dgm:cxn modelId="{022A2179-3075-482F-9AB6-3D5D214A337A}" type="presParOf" srcId="{E5EECC48-296F-4977-9549-5478D27AA71E}" destId="{42EAD14C-C4CD-43F4-BBC5-79864427DD73}" srcOrd="2" destOrd="1" presId="urn:microsoft.com/office/officeart/2005/8/layout/hierarchy2"/>
    <dgm:cxn modelId="{0B76756A-CB1F-4340-985C-1CD1D334C0E9}" type="presOf" srcId="{9C6E211D-B358-45C5-95D3-C96B3D66FDB2}" destId="{42EAD14C-C4CD-43F4-BBC5-79864427DD73}" srcOrd="0" destOrd="0" presId="urn:microsoft.com/office/officeart/2005/8/layout/hierarchy2"/>
    <dgm:cxn modelId="{2601CE91-3E7D-4DF5-BF89-EA72E0E86795}" type="presParOf" srcId="{42EAD14C-C4CD-43F4-BBC5-79864427DD73}" destId="{2D5F6FEF-BACB-4FE7-B689-8A9CFA42D76E}" srcOrd="0" destOrd="2" presId="urn:microsoft.com/office/officeart/2005/8/layout/hierarchy2"/>
    <dgm:cxn modelId="{07870B3E-82A0-4DE2-80F7-EB1242B2B33C}" type="presOf" srcId="{9C6E211D-B358-45C5-95D3-C96B3D66FDB2}" destId="{2D5F6FEF-BACB-4FE7-B689-8A9CFA42D76E}" srcOrd="1" destOrd="0" presId="urn:microsoft.com/office/officeart/2005/8/layout/hierarchy2"/>
    <dgm:cxn modelId="{084E7C88-0640-4A69-B8AD-B10E2534642D}" type="presParOf" srcId="{E5EECC48-296F-4977-9549-5478D27AA71E}" destId="{81B8013D-90D5-45A9-8B4B-BF7D3BD54942}" srcOrd="3" destOrd="1" presId="urn:microsoft.com/office/officeart/2005/8/layout/hierarchy2"/>
    <dgm:cxn modelId="{2B9ED8C8-4DCC-4111-B472-C41EB95B5BD5}" type="presParOf" srcId="{81B8013D-90D5-45A9-8B4B-BF7D3BD54942}" destId="{78FFD0A5-EFF7-4D75-9190-24A2A39A0A14}" srcOrd="0" destOrd="3" presId="urn:microsoft.com/office/officeart/2005/8/layout/hierarchy2"/>
    <dgm:cxn modelId="{F0B13FF5-F5E4-4BBA-ADA1-5E7B01F8F523}" type="presOf" srcId="{FA135B7F-2613-4B80-BDFC-5E6ED5D1C14D}" destId="{78FFD0A5-EFF7-4D75-9190-24A2A39A0A14}" srcOrd="0" destOrd="0" presId="urn:microsoft.com/office/officeart/2005/8/layout/hierarchy2"/>
    <dgm:cxn modelId="{D202D0B0-0149-4246-8646-60C425D9E89F}" type="presParOf" srcId="{81B8013D-90D5-45A9-8B4B-BF7D3BD54942}" destId="{2B786ED4-C331-4CCB-A219-049FDEC12BC1}" srcOrd="1" destOrd="3" presId="urn:microsoft.com/office/officeart/2005/8/layout/hierarchy2"/>
    <dgm:cxn modelId="{006C71A1-5398-4047-A2DC-FBCE7C88947E}" type="presParOf" srcId="{2B786ED4-C331-4CCB-A219-049FDEC12BC1}" destId="{E8CC1104-E240-42BE-900E-835E00B649B3}" srcOrd="0" destOrd="1" presId="urn:microsoft.com/office/officeart/2005/8/layout/hierarchy2"/>
    <dgm:cxn modelId="{6F696F06-125E-4C7D-BDAE-85FF628EFB67}" type="presOf" srcId="{7AA7E7C8-28F5-4795-AD69-71F96663B848}" destId="{E8CC1104-E240-42BE-900E-835E00B649B3}" srcOrd="0" destOrd="0" presId="urn:microsoft.com/office/officeart/2005/8/layout/hierarchy2"/>
    <dgm:cxn modelId="{5AE9BA1E-51BA-4C21-A50C-409A87B2F93D}" type="presParOf" srcId="{E8CC1104-E240-42BE-900E-835E00B649B3}" destId="{DB6F332D-DB1E-42F9-B0F5-86DE58B9A006}" srcOrd="0" destOrd="0" presId="urn:microsoft.com/office/officeart/2005/8/layout/hierarchy2"/>
    <dgm:cxn modelId="{52FA78FC-727B-4ADB-8388-3983ACC8CA48}" type="presOf" srcId="{7AA7E7C8-28F5-4795-AD69-71F96663B848}" destId="{DB6F332D-DB1E-42F9-B0F5-86DE58B9A006}" srcOrd="1" destOrd="0" presId="urn:microsoft.com/office/officeart/2005/8/layout/hierarchy2"/>
    <dgm:cxn modelId="{74821065-DB3A-4EFE-82DC-42E2A94D63B4}" type="presParOf" srcId="{2B786ED4-C331-4CCB-A219-049FDEC12BC1}" destId="{12A24013-BD94-4075-B65C-E72D4CC5DA9F}" srcOrd="1" destOrd="1" presId="urn:microsoft.com/office/officeart/2005/8/layout/hierarchy2"/>
    <dgm:cxn modelId="{970CD1A5-DC1A-4344-8B58-8EC73E30898B}" type="presParOf" srcId="{12A24013-BD94-4075-B65C-E72D4CC5DA9F}" destId="{B8B76B01-ABE5-4B2A-967E-5B81E7EB1BEB}" srcOrd="0" destOrd="1" presId="urn:microsoft.com/office/officeart/2005/8/layout/hierarchy2"/>
    <dgm:cxn modelId="{6A89C692-04AD-4E88-B37D-3DF4973B4241}" type="presOf" srcId="{0520DB01-5CDA-4B89-ABBB-14C2DA83042A}" destId="{B8B76B01-ABE5-4B2A-967E-5B81E7EB1BEB}" srcOrd="0" destOrd="0" presId="urn:microsoft.com/office/officeart/2005/8/layout/hierarchy2"/>
    <dgm:cxn modelId="{892F2CC9-3558-483B-985B-BA3B69E4321C}" type="presParOf" srcId="{12A24013-BD94-4075-B65C-E72D4CC5DA9F}" destId="{153D918C-2E6B-4614-A103-50E828FE18BA}" srcOrd="1" destOrd="1" presId="urn:microsoft.com/office/officeart/2005/8/layout/hierarchy2"/>
    <dgm:cxn modelId="{CF735070-AE3A-4A72-9149-E38E787CED42}" type="presParOf" srcId="{153D918C-2E6B-4614-A103-50E828FE18BA}" destId="{5F5B8F60-B6E3-4D33-8006-A534B5219659}" srcOrd="0" destOrd="1" presId="urn:microsoft.com/office/officeart/2005/8/layout/hierarchy2"/>
    <dgm:cxn modelId="{778CAC27-8446-40AE-8F14-C847E85BFB10}" type="presOf" srcId="{D66DAC0E-D6F2-470E-A02F-6C7E94390031}" destId="{5F5B8F60-B6E3-4D33-8006-A534B5219659}" srcOrd="0" destOrd="0" presId="urn:microsoft.com/office/officeart/2005/8/layout/hierarchy2"/>
    <dgm:cxn modelId="{F6C6EFEA-F576-432B-9A5B-96675CF0C871}" type="presParOf" srcId="{5F5B8F60-B6E3-4D33-8006-A534B5219659}" destId="{974EA6F0-7E42-4CD5-BFEE-3A3BF1F9DA7E}" srcOrd="0" destOrd="0" presId="urn:microsoft.com/office/officeart/2005/8/layout/hierarchy2"/>
    <dgm:cxn modelId="{30C3F375-DD8A-4D45-9CD3-0BD0AF39D9DE}" type="presOf" srcId="{D66DAC0E-D6F2-470E-A02F-6C7E94390031}" destId="{974EA6F0-7E42-4CD5-BFEE-3A3BF1F9DA7E}" srcOrd="1" destOrd="0" presId="urn:microsoft.com/office/officeart/2005/8/layout/hierarchy2"/>
    <dgm:cxn modelId="{7ABF9DEC-2702-467B-8722-59ABB5154C60}" type="presParOf" srcId="{153D918C-2E6B-4614-A103-50E828FE18BA}" destId="{538F3372-CE0D-4542-85F9-3B6CD7763FB3}" srcOrd="1" destOrd="1" presId="urn:microsoft.com/office/officeart/2005/8/layout/hierarchy2"/>
    <dgm:cxn modelId="{C519C190-4D25-4A37-8191-5A1E0927E582}" type="presParOf" srcId="{538F3372-CE0D-4542-85F9-3B6CD7763FB3}" destId="{484FF441-C91D-4E7A-BC24-9D042BC822F3}" srcOrd="0" destOrd="1" presId="urn:microsoft.com/office/officeart/2005/8/layout/hierarchy2"/>
    <dgm:cxn modelId="{B369D95A-0281-428B-BC2D-A4CE6E138096}" type="presOf" srcId="{2E56F678-C1CE-4892-BC9F-D88898E69FD5}" destId="{484FF441-C91D-4E7A-BC24-9D042BC822F3}" srcOrd="0" destOrd="0" presId="urn:microsoft.com/office/officeart/2005/8/layout/hierarchy2"/>
    <dgm:cxn modelId="{FD884F63-3361-4283-A790-0F90F6CD1F8E}" type="presParOf" srcId="{538F3372-CE0D-4542-85F9-3B6CD7763FB3}" destId="{9ECE1F91-50F5-4017-B313-AE0D00533061}" srcOrd="1" destOrd="1" presId="urn:microsoft.com/office/officeart/2005/8/layout/hierarchy2"/>
    <dgm:cxn modelId="{5AD7FB1D-7126-4729-9292-7A4D58CA07A0}" type="presParOf" srcId="{9ECE1F91-50F5-4017-B313-AE0D00533061}" destId="{52C33EA9-1F67-42E9-95A3-083353CEDF6A}" srcOrd="0" destOrd="1" presId="urn:microsoft.com/office/officeart/2005/8/layout/hierarchy2"/>
    <dgm:cxn modelId="{B0212390-5F9A-4538-87F3-863EE5CFDC14}" type="presOf" srcId="{0A9FB55B-D1A7-4307-8A08-CC8062B73331}" destId="{52C33EA9-1F67-42E9-95A3-083353CEDF6A}" srcOrd="0" destOrd="0" presId="urn:microsoft.com/office/officeart/2005/8/layout/hierarchy2"/>
    <dgm:cxn modelId="{F3C3BC97-6DB0-45FC-8580-F74C1195A163}" type="presParOf" srcId="{52C33EA9-1F67-42E9-95A3-083353CEDF6A}" destId="{A8E92269-108D-40EB-979D-DA3CEFA1FF1C}" srcOrd="0" destOrd="0" presId="urn:microsoft.com/office/officeart/2005/8/layout/hierarchy2"/>
    <dgm:cxn modelId="{08F91D51-34AB-4184-BD9C-FE00FC2DC3ED}" type="presOf" srcId="{0A9FB55B-D1A7-4307-8A08-CC8062B73331}" destId="{A8E92269-108D-40EB-979D-DA3CEFA1FF1C}" srcOrd="1" destOrd="0" presId="urn:microsoft.com/office/officeart/2005/8/layout/hierarchy2"/>
    <dgm:cxn modelId="{43D69064-161C-4F3F-97E8-96A51E103C8F}" type="presParOf" srcId="{9ECE1F91-50F5-4017-B313-AE0D00533061}" destId="{C8753729-E2B8-450F-9128-731EC0602952}" srcOrd="1" destOrd="1" presId="urn:microsoft.com/office/officeart/2005/8/layout/hierarchy2"/>
    <dgm:cxn modelId="{BD4DFEC2-8234-4175-A585-D0087551B6A5}" type="presParOf" srcId="{C8753729-E2B8-450F-9128-731EC0602952}" destId="{2456E607-9E9A-461B-9DA8-D9F7AFDF1055}" srcOrd="0" destOrd="1" presId="urn:microsoft.com/office/officeart/2005/8/layout/hierarchy2"/>
    <dgm:cxn modelId="{6E379F93-8426-4113-A0F2-78DB1F5CE478}" type="presOf" srcId="{9F41907F-BB90-49A4-8E97-05E5E602AA08}" destId="{2456E607-9E9A-461B-9DA8-D9F7AFDF1055}" srcOrd="0" destOrd="0" presId="urn:microsoft.com/office/officeart/2005/8/layout/hierarchy2"/>
    <dgm:cxn modelId="{B6520774-D02F-4141-99E3-24A4CCC04360}" type="presParOf" srcId="{C8753729-E2B8-450F-9128-731EC0602952}" destId="{F581CF7D-63D0-46D6-BD41-50B5A9048593}" srcOrd="1" destOrd="1" presId="urn:microsoft.com/office/officeart/2005/8/layout/hierarchy2"/>
    <dgm:cxn modelId="{6351013A-91C9-4A8B-B0A6-C2B0DB86B230}" type="presParOf" srcId="{9ECE1F91-50F5-4017-B313-AE0D00533061}" destId="{E11CDAD6-EF43-4F94-BA41-40CBC44693B1}" srcOrd="2" destOrd="1" presId="urn:microsoft.com/office/officeart/2005/8/layout/hierarchy2"/>
    <dgm:cxn modelId="{3C0551FC-3CFC-431A-A1D7-C13EDE170458}" type="presOf" srcId="{7E301767-8ADB-4167-BA15-EC4ED536CDF3}" destId="{E11CDAD6-EF43-4F94-BA41-40CBC44693B1}" srcOrd="0" destOrd="0" presId="urn:microsoft.com/office/officeart/2005/8/layout/hierarchy2"/>
    <dgm:cxn modelId="{6EB2CAB4-0A77-44F6-AA09-5F4BFA034DDA}" type="presParOf" srcId="{E11CDAD6-EF43-4F94-BA41-40CBC44693B1}" destId="{068C6179-719E-4B47-9EBE-F32060C437F0}" srcOrd="0" destOrd="2" presId="urn:microsoft.com/office/officeart/2005/8/layout/hierarchy2"/>
    <dgm:cxn modelId="{ABB04F1D-721B-4DE8-B4BF-CFE59F4A063C}" type="presOf" srcId="{7E301767-8ADB-4167-BA15-EC4ED536CDF3}" destId="{068C6179-719E-4B47-9EBE-F32060C437F0}" srcOrd="1" destOrd="0" presId="urn:microsoft.com/office/officeart/2005/8/layout/hierarchy2"/>
    <dgm:cxn modelId="{BEE758CA-FC8E-455C-AA36-EEA7564A91E3}" type="presParOf" srcId="{9ECE1F91-50F5-4017-B313-AE0D00533061}" destId="{74CBADCE-7DBB-49C9-AB2B-4F4E54499CFA}" srcOrd="3" destOrd="1" presId="urn:microsoft.com/office/officeart/2005/8/layout/hierarchy2"/>
    <dgm:cxn modelId="{A0523D82-3BA2-49CF-941D-D1DB67CC9272}" type="presParOf" srcId="{74CBADCE-7DBB-49C9-AB2B-4F4E54499CFA}" destId="{FE57452C-E001-4B6F-B3D9-B5C2BCE6A1ED}" srcOrd="0" destOrd="3" presId="urn:microsoft.com/office/officeart/2005/8/layout/hierarchy2"/>
    <dgm:cxn modelId="{8B820C15-6559-4608-B194-DC804D30B108}" type="presOf" srcId="{05CD4DBB-775F-4F64-B7B3-2A8FB6878FB6}" destId="{FE57452C-E001-4B6F-B3D9-B5C2BCE6A1ED}" srcOrd="0" destOrd="0" presId="urn:microsoft.com/office/officeart/2005/8/layout/hierarchy2"/>
    <dgm:cxn modelId="{F36DDFC8-C621-4933-9FD7-DAB3A643F1E2}" type="presParOf" srcId="{74CBADCE-7DBB-49C9-AB2B-4F4E54499CFA}" destId="{B0A9A8DF-F323-4D69-9E2D-187487BA5A16}" srcOrd="1" destOrd="3" presId="urn:microsoft.com/office/officeart/2005/8/layout/hierarchy2"/>
    <dgm:cxn modelId="{602A0EBE-5404-4676-95E8-5E517C417DBB}" type="presParOf" srcId="{9ECE1F91-50F5-4017-B313-AE0D00533061}" destId="{68A85DED-C01F-403C-9517-F2C92D2E1D99}" srcOrd="4" destOrd="1" presId="urn:microsoft.com/office/officeart/2005/8/layout/hierarchy2"/>
    <dgm:cxn modelId="{EAF8D2B9-42D9-4387-AE0F-921B416A1FA2}" type="presOf" srcId="{151543BC-AEBE-4068-BE93-39163CC15B0C}" destId="{68A85DED-C01F-403C-9517-F2C92D2E1D99}" srcOrd="0" destOrd="0" presId="urn:microsoft.com/office/officeart/2005/8/layout/hierarchy2"/>
    <dgm:cxn modelId="{619AB763-5924-409F-9506-95FA3123775E}" type="presParOf" srcId="{68A85DED-C01F-403C-9517-F2C92D2E1D99}" destId="{67A478BE-7EDA-4AC0-9240-BEECD2C1B112}" srcOrd="0" destOrd="4" presId="urn:microsoft.com/office/officeart/2005/8/layout/hierarchy2"/>
    <dgm:cxn modelId="{4D593F40-5A95-4CE1-A430-2F648E7FA053}" type="presOf" srcId="{151543BC-AEBE-4068-BE93-39163CC15B0C}" destId="{67A478BE-7EDA-4AC0-9240-BEECD2C1B112}" srcOrd="1" destOrd="0" presId="urn:microsoft.com/office/officeart/2005/8/layout/hierarchy2"/>
    <dgm:cxn modelId="{B9E9A693-D28F-4727-8478-FECFE7621BAE}" type="presParOf" srcId="{9ECE1F91-50F5-4017-B313-AE0D00533061}" destId="{ECB87CAF-2DB1-4330-A83A-E171394034A5}" srcOrd="5" destOrd="1" presId="urn:microsoft.com/office/officeart/2005/8/layout/hierarchy2"/>
    <dgm:cxn modelId="{E7A7F062-866E-4C0D-A3BA-ED604F3B2C99}" type="presParOf" srcId="{ECB87CAF-2DB1-4330-A83A-E171394034A5}" destId="{E5B3CEF5-212B-4333-BDA5-5231AF422114}" srcOrd="0" destOrd="5" presId="urn:microsoft.com/office/officeart/2005/8/layout/hierarchy2"/>
    <dgm:cxn modelId="{B620C01C-CC7F-4BC6-875F-6D426B14F6EA}" type="presOf" srcId="{AB428304-461C-4EF2-8AB5-72E61F1D457B}" destId="{E5B3CEF5-212B-4333-BDA5-5231AF422114}" srcOrd="0" destOrd="0" presId="urn:microsoft.com/office/officeart/2005/8/layout/hierarchy2"/>
    <dgm:cxn modelId="{FD011D2D-F654-4B01-B5D1-57F733769950}" type="presParOf" srcId="{ECB87CAF-2DB1-4330-A83A-E171394034A5}" destId="{21C1B8C2-43C8-48BF-9746-CB1D67DECABF}" srcOrd="1" destOrd="5" presId="urn:microsoft.com/office/officeart/2005/8/layout/hierarchy2"/>
    <dgm:cxn modelId="{B865A554-B01A-4125-959E-0DA714842F4E}" type="presParOf" srcId="{2B786ED4-C331-4CCB-A219-049FDEC12BC1}" destId="{AC917292-0880-4240-9CF8-AB0D0F2B0832}" srcOrd="2" destOrd="1" presId="urn:microsoft.com/office/officeart/2005/8/layout/hierarchy2"/>
    <dgm:cxn modelId="{14FA9511-5921-435D-8E7C-21158A1E8758}" type="presOf" srcId="{11F84FE5-D2A8-4928-A291-B5915D3D9955}" destId="{AC917292-0880-4240-9CF8-AB0D0F2B0832}" srcOrd="0" destOrd="0" presId="urn:microsoft.com/office/officeart/2005/8/layout/hierarchy2"/>
    <dgm:cxn modelId="{9DB4F1C8-112D-4440-ADF3-BE14D78791AE}" type="presParOf" srcId="{AC917292-0880-4240-9CF8-AB0D0F2B0832}" destId="{E4BF694D-E775-4639-8D69-EA549226CA94}" srcOrd="0" destOrd="2" presId="urn:microsoft.com/office/officeart/2005/8/layout/hierarchy2"/>
    <dgm:cxn modelId="{0A416DE2-CF5B-43A9-9ADA-B9C3174AA86F}" type="presOf" srcId="{11F84FE5-D2A8-4928-A291-B5915D3D9955}" destId="{E4BF694D-E775-4639-8D69-EA549226CA94}" srcOrd="1" destOrd="0" presId="urn:microsoft.com/office/officeart/2005/8/layout/hierarchy2"/>
    <dgm:cxn modelId="{C054D6CC-25B9-4016-8CAB-E052380C6D16}" type="presParOf" srcId="{2B786ED4-C331-4CCB-A219-049FDEC12BC1}" destId="{37B81F9F-4D8B-4846-8416-F2DF3B678FAA}" srcOrd="3" destOrd="1" presId="urn:microsoft.com/office/officeart/2005/8/layout/hierarchy2"/>
    <dgm:cxn modelId="{DFF71530-8139-4892-A5E0-0096C365C37C}" type="presParOf" srcId="{37B81F9F-4D8B-4846-8416-F2DF3B678FAA}" destId="{3D4DFC46-14FD-44CF-889B-312D881097D2}" srcOrd="0" destOrd="3" presId="urn:microsoft.com/office/officeart/2005/8/layout/hierarchy2"/>
    <dgm:cxn modelId="{9849783B-5CAC-4E31-AF3E-3427F2786B84}" type="presOf" srcId="{0417665F-05DB-447F-B5CF-5767FCC0E66D}" destId="{3D4DFC46-14FD-44CF-889B-312D881097D2}" srcOrd="0" destOrd="0" presId="urn:microsoft.com/office/officeart/2005/8/layout/hierarchy2"/>
    <dgm:cxn modelId="{1985B949-CAFD-4BEE-9FF2-07ABE4DCA225}" type="presParOf" srcId="{37B81F9F-4D8B-4846-8416-F2DF3B678FAA}" destId="{917D5023-7B29-411C-A5D9-8EC5EA9E9182}" srcOrd="1" destOrd="3" presId="urn:microsoft.com/office/officeart/2005/8/layout/hierarchy2"/>
    <dgm:cxn modelId="{3FC92367-EF19-4345-B093-8D1D0A61A47F}" type="presParOf" srcId="{917D5023-7B29-411C-A5D9-8EC5EA9E9182}" destId="{4D5C558E-2E7D-4D1A-ABA2-D5D2DD86206F}" srcOrd="0" destOrd="1" presId="urn:microsoft.com/office/officeart/2005/8/layout/hierarchy2"/>
    <dgm:cxn modelId="{6B149E86-E2F8-458E-A4C6-F1AA025EE109}" type="presOf" srcId="{36061C26-038C-48A2-8176-FC82F637E77E}" destId="{4D5C558E-2E7D-4D1A-ABA2-D5D2DD86206F}" srcOrd="0" destOrd="0" presId="urn:microsoft.com/office/officeart/2005/8/layout/hierarchy2"/>
    <dgm:cxn modelId="{6F8CD315-FB33-471B-A77D-8F6DDFA30892}" type="presParOf" srcId="{4D5C558E-2E7D-4D1A-ABA2-D5D2DD86206F}" destId="{EC993B32-D076-4951-AEE7-4200E341C468}" srcOrd="0" destOrd="0" presId="urn:microsoft.com/office/officeart/2005/8/layout/hierarchy2"/>
    <dgm:cxn modelId="{3FFCD694-1B2C-4C0B-804A-C2680E243727}" type="presOf" srcId="{36061C26-038C-48A2-8176-FC82F637E77E}" destId="{EC993B32-D076-4951-AEE7-4200E341C468}" srcOrd="1" destOrd="0" presId="urn:microsoft.com/office/officeart/2005/8/layout/hierarchy2"/>
    <dgm:cxn modelId="{5ACF2692-A230-4572-B092-499875D7660A}" type="presParOf" srcId="{917D5023-7B29-411C-A5D9-8EC5EA9E9182}" destId="{2E1CE949-7538-4875-A596-272E93252598}" srcOrd="1" destOrd="1" presId="urn:microsoft.com/office/officeart/2005/8/layout/hierarchy2"/>
    <dgm:cxn modelId="{75FFCD69-8D78-44A8-AC53-5FD87584D74B}" type="presParOf" srcId="{2E1CE949-7538-4875-A596-272E93252598}" destId="{7CFDB172-E668-43FE-B146-64584C675B7A}" srcOrd="0" destOrd="1" presId="urn:microsoft.com/office/officeart/2005/8/layout/hierarchy2"/>
    <dgm:cxn modelId="{FA5A5324-DC34-4DEC-9838-B1E10F9D464C}" type="presOf" srcId="{20A65034-31C8-4FB9-B35A-01908CBDDB35}" destId="{7CFDB172-E668-43FE-B146-64584C675B7A}" srcOrd="0" destOrd="0" presId="urn:microsoft.com/office/officeart/2005/8/layout/hierarchy2"/>
    <dgm:cxn modelId="{7E705811-D32B-48D3-ABF6-0C485C936314}" type="presParOf" srcId="{2E1CE949-7538-4875-A596-272E93252598}" destId="{36379834-7B61-43DE-BE71-A16800DF47B8}" srcOrd="1" destOrd="1" presId="urn:microsoft.com/office/officeart/2005/8/layout/hierarchy2"/>
    <dgm:cxn modelId="{AC068046-7638-401F-9785-87D53F3FD535}" type="presParOf" srcId="{36379834-7B61-43DE-BE71-A16800DF47B8}" destId="{AF3A758F-4CD4-4A21-B44A-EE5D60432290}" srcOrd="0" destOrd="1" presId="urn:microsoft.com/office/officeart/2005/8/layout/hierarchy2"/>
    <dgm:cxn modelId="{22ADD53D-7AE7-4E74-B51E-7E9E2F2E9B77}" type="presOf" srcId="{06E1B8E6-917A-4BFE-B4CD-67A90C88741F}" destId="{AF3A758F-4CD4-4A21-B44A-EE5D60432290}" srcOrd="0" destOrd="0" presId="urn:microsoft.com/office/officeart/2005/8/layout/hierarchy2"/>
    <dgm:cxn modelId="{15D98257-0465-42A1-A38F-564BC6F73796}" type="presParOf" srcId="{AF3A758F-4CD4-4A21-B44A-EE5D60432290}" destId="{938E7890-3687-42DC-855E-CB4ABC65476D}" srcOrd="0" destOrd="0" presId="urn:microsoft.com/office/officeart/2005/8/layout/hierarchy2"/>
    <dgm:cxn modelId="{2AB7150E-9FA9-4A10-96FC-54B6351C1F58}" type="presOf" srcId="{06E1B8E6-917A-4BFE-B4CD-67A90C88741F}" destId="{938E7890-3687-42DC-855E-CB4ABC65476D}" srcOrd="1" destOrd="0" presId="urn:microsoft.com/office/officeart/2005/8/layout/hierarchy2"/>
    <dgm:cxn modelId="{70EBEA9A-A9E7-4C6B-BA3C-7DE61D025C49}" type="presParOf" srcId="{36379834-7B61-43DE-BE71-A16800DF47B8}" destId="{4B7B71BA-84E6-4924-AA79-3886DCAFA119}" srcOrd="1" destOrd="1" presId="urn:microsoft.com/office/officeart/2005/8/layout/hierarchy2"/>
    <dgm:cxn modelId="{AE667EDF-7DDC-46B7-B401-4A9B209B1C8C}" type="presParOf" srcId="{4B7B71BA-84E6-4924-AA79-3886DCAFA119}" destId="{EAD3BB15-FD98-48A1-AE91-B49E6520FB73}" srcOrd="0" destOrd="1" presId="urn:microsoft.com/office/officeart/2005/8/layout/hierarchy2"/>
    <dgm:cxn modelId="{4A8C134D-89E8-4618-B3F1-04DD76DE5AA0}" type="presOf" srcId="{F77BAF7A-175C-4003-A6AA-24E76EF32702}" destId="{EAD3BB15-FD98-48A1-AE91-B49E6520FB73}" srcOrd="0" destOrd="0" presId="urn:microsoft.com/office/officeart/2005/8/layout/hierarchy2"/>
    <dgm:cxn modelId="{289F3736-A7C9-4655-8CFD-AC9847566325}" type="presParOf" srcId="{4B7B71BA-84E6-4924-AA79-3886DCAFA119}" destId="{18D337E8-52AE-4734-9779-0B4151CCD775}" srcOrd="1" destOrd="1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C20A5-A9D8-4D3E-B587-799A3BB16507}">
      <dsp:nvSpPr>
        <dsp:cNvPr id="0" name=""/>
        <dsp:cNvSpPr/>
      </dsp:nvSpPr>
      <dsp:spPr>
        <a:xfrm>
          <a:off x="5911" y="1799311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知识</a:t>
          </a:r>
        </a:p>
      </dsp:txBody>
      <dsp:txXfrm>
        <a:off x="24145" y="1817545"/>
        <a:ext cx="1208649" cy="586090"/>
      </dsp:txXfrm>
    </dsp:sp>
    <dsp:sp modelId="{E701DB57-D095-4995-BA9F-3DC318F851BB}">
      <dsp:nvSpPr>
        <dsp:cNvPr id="0" name=""/>
        <dsp:cNvSpPr/>
      </dsp:nvSpPr>
      <dsp:spPr>
        <a:xfrm rot="17692822">
          <a:off x="908161" y="1562285"/>
          <a:ext cx="1183782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1183782" y="11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1470458" y="1544039"/>
        <a:ext cx="59189" cy="59189"/>
      </dsp:txXfrm>
    </dsp:sp>
    <dsp:sp modelId="{037CC688-649A-434F-9080-67500DD1A79D}">
      <dsp:nvSpPr>
        <dsp:cNvPr id="0" name=""/>
        <dsp:cNvSpPr/>
      </dsp:nvSpPr>
      <dsp:spPr>
        <a:xfrm>
          <a:off x="1749076" y="725397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/>
            <a:t>知道</a:t>
          </a:r>
          <a:endParaRPr lang="en-US" altLang="zh-CN" sz="2000" kern="1200" dirty="0"/>
        </a:p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怎么做</a:t>
          </a:r>
          <a:endParaRPr lang="zh-CN" sz="2000" kern="1200" dirty="0"/>
        </a:p>
      </dsp:txBody>
      <dsp:txXfrm>
        <a:off x="1767310" y="743631"/>
        <a:ext cx="1208649" cy="586090"/>
      </dsp:txXfrm>
    </dsp:sp>
    <dsp:sp modelId="{33B9F075-4423-4B3D-A2BD-A73956F1955D}">
      <dsp:nvSpPr>
        <dsp:cNvPr id="0" name=""/>
        <dsp:cNvSpPr/>
      </dsp:nvSpPr>
      <dsp:spPr>
        <a:xfrm>
          <a:off x="2994194" y="1025328"/>
          <a:ext cx="498047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498047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3230766" y="1024226"/>
        <a:ext cx="24902" cy="24902"/>
      </dsp:txXfrm>
    </dsp:sp>
    <dsp:sp modelId="{66091779-FD2E-4FDC-86F2-2AC227D5816C}">
      <dsp:nvSpPr>
        <dsp:cNvPr id="0" name=""/>
        <dsp:cNvSpPr/>
      </dsp:nvSpPr>
      <dsp:spPr>
        <a:xfrm>
          <a:off x="3492241" y="725397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专家系统</a:t>
          </a:r>
        </a:p>
      </dsp:txBody>
      <dsp:txXfrm>
        <a:off x="3510475" y="743631"/>
        <a:ext cx="1208649" cy="586090"/>
      </dsp:txXfrm>
    </dsp:sp>
    <dsp:sp modelId="{69ABC5AB-FD09-427D-B12C-5C8B1CBD2726}">
      <dsp:nvSpPr>
        <dsp:cNvPr id="0" name=""/>
        <dsp:cNvSpPr/>
      </dsp:nvSpPr>
      <dsp:spPr>
        <a:xfrm>
          <a:off x="4737358" y="1025328"/>
          <a:ext cx="498047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498047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4973931" y="1024226"/>
        <a:ext cx="24902" cy="24902"/>
      </dsp:txXfrm>
    </dsp:sp>
    <dsp:sp modelId="{5B8380FE-0DCB-4F6C-B2BC-0BBB10FD4D3D}">
      <dsp:nvSpPr>
        <dsp:cNvPr id="0" name=""/>
        <dsp:cNvSpPr/>
      </dsp:nvSpPr>
      <dsp:spPr>
        <a:xfrm>
          <a:off x="5235405" y="725397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/>
            <a:t>…</a:t>
          </a:r>
          <a:endParaRPr lang="zh-CN" sz="2000" kern="1200" dirty="0"/>
        </a:p>
      </dsp:txBody>
      <dsp:txXfrm>
        <a:off x="5253639" y="743631"/>
        <a:ext cx="1208649" cy="586090"/>
      </dsp:txXfrm>
    </dsp:sp>
    <dsp:sp modelId="{42EAD14C-C4CD-43F4-BBC5-79864427DD73}">
      <dsp:nvSpPr>
        <dsp:cNvPr id="0" name=""/>
        <dsp:cNvSpPr/>
      </dsp:nvSpPr>
      <dsp:spPr>
        <a:xfrm rot="3907178">
          <a:off x="908161" y="2636199"/>
          <a:ext cx="1183782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1183782" y="113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1470458" y="2617953"/>
        <a:ext cx="59189" cy="59189"/>
      </dsp:txXfrm>
    </dsp:sp>
    <dsp:sp modelId="{78FFD0A5-EFF7-4D75-9190-24A2A39A0A14}">
      <dsp:nvSpPr>
        <dsp:cNvPr id="0" name=""/>
        <dsp:cNvSpPr/>
      </dsp:nvSpPr>
      <dsp:spPr>
        <a:xfrm>
          <a:off x="1749076" y="2873225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sz="2000" kern="1200" dirty="0"/>
            <a:t>不知道</a:t>
          </a:r>
          <a:endParaRPr lang="en-US" altLang="zh-CN" sz="2000" kern="1200" dirty="0"/>
        </a:p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怎么做</a:t>
          </a:r>
          <a:endParaRPr lang="zh-CN" sz="2000" kern="1200" dirty="0"/>
        </a:p>
      </dsp:txBody>
      <dsp:txXfrm>
        <a:off x="1767310" y="2891459"/>
        <a:ext cx="1208649" cy="586090"/>
      </dsp:txXfrm>
    </dsp:sp>
    <dsp:sp modelId="{E8CC1104-E240-42BE-900E-835E00B649B3}">
      <dsp:nvSpPr>
        <dsp:cNvPr id="0" name=""/>
        <dsp:cNvSpPr/>
      </dsp:nvSpPr>
      <dsp:spPr>
        <a:xfrm rot="18289469">
          <a:off x="2807148" y="2815185"/>
          <a:ext cx="872138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872138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3221414" y="2804730"/>
        <a:ext cx="43606" cy="43606"/>
      </dsp:txXfrm>
    </dsp:sp>
    <dsp:sp modelId="{B8B76B01-ABE5-4B2A-967E-5B81E7EB1BEB}">
      <dsp:nvSpPr>
        <dsp:cNvPr id="0" name=""/>
        <dsp:cNvSpPr/>
      </dsp:nvSpPr>
      <dsp:spPr>
        <a:xfrm>
          <a:off x="3492241" y="2157283"/>
          <a:ext cx="1245117" cy="622558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容易做</a:t>
          </a:r>
        </a:p>
      </dsp:txBody>
      <dsp:txXfrm>
        <a:off x="3510475" y="2175517"/>
        <a:ext cx="1208649" cy="586090"/>
      </dsp:txXfrm>
    </dsp:sp>
    <dsp:sp modelId="{5F5B8F60-B6E3-4D33-8006-A534B5219659}">
      <dsp:nvSpPr>
        <dsp:cNvPr id="0" name=""/>
        <dsp:cNvSpPr/>
      </dsp:nvSpPr>
      <dsp:spPr>
        <a:xfrm>
          <a:off x="4737358" y="2457213"/>
          <a:ext cx="498047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498047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4973931" y="2456111"/>
        <a:ext cx="24902" cy="24902"/>
      </dsp:txXfrm>
    </dsp:sp>
    <dsp:sp modelId="{484FF441-C91D-4E7A-BC24-9D042BC822F3}">
      <dsp:nvSpPr>
        <dsp:cNvPr id="0" name=""/>
        <dsp:cNvSpPr/>
      </dsp:nvSpPr>
      <dsp:spPr>
        <a:xfrm>
          <a:off x="5235405" y="2157283"/>
          <a:ext cx="1245117" cy="622558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机器学习</a:t>
          </a:r>
        </a:p>
      </dsp:txBody>
      <dsp:txXfrm>
        <a:off x="5253639" y="2175517"/>
        <a:ext cx="1208649" cy="586090"/>
      </dsp:txXfrm>
    </dsp:sp>
    <dsp:sp modelId="{52C33EA9-1F67-42E9-95A3-083353CEDF6A}">
      <dsp:nvSpPr>
        <dsp:cNvPr id="0" name=""/>
        <dsp:cNvSpPr/>
      </dsp:nvSpPr>
      <dsp:spPr>
        <a:xfrm rot="18289469">
          <a:off x="6293478" y="2099242"/>
          <a:ext cx="872138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872138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6707743" y="2088787"/>
        <a:ext cx="43606" cy="43606"/>
      </dsp:txXfrm>
    </dsp:sp>
    <dsp:sp modelId="{2456E607-9E9A-461B-9DA8-D9F7AFDF1055}">
      <dsp:nvSpPr>
        <dsp:cNvPr id="0" name=""/>
        <dsp:cNvSpPr/>
      </dsp:nvSpPr>
      <dsp:spPr>
        <a:xfrm>
          <a:off x="6978570" y="1441340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图像识别</a:t>
          </a:r>
        </a:p>
      </dsp:txBody>
      <dsp:txXfrm>
        <a:off x="6996804" y="1459574"/>
        <a:ext cx="1208649" cy="586090"/>
      </dsp:txXfrm>
    </dsp:sp>
    <dsp:sp modelId="{E11CDAD6-EF43-4F94-BA41-40CBC44693B1}">
      <dsp:nvSpPr>
        <dsp:cNvPr id="0" name=""/>
        <dsp:cNvSpPr/>
      </dsp:nvSpPr>
      <dsp:spPr>
        <a:xfrm>
          <a:off x="6480523" y="2457213"/>
          <a:ext cx="498047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498047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6717095" y="2456111"/>
        <a:ext cx="24902" cy="24902"/>
      </dsp:txXfrm>
    </dsp:sp>
    <dsp:sp modelId="{FE57452C-E001-4B6F-B3D9-B5C2BCE6A1ED}">
      <dsp:nvSpPr>
        <dsp:cNvPr id="0" name=""/>
        <dsp:cNvSpPr/>
      </dsp:nvSpPr>
      <dsp:spPr>
        <a:xfrm>
          <a:off x="6978570" y="2157283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文本分类</a:t>
          </a:r>
        </a:p>
      </dsp:txBody>
      <dsp:txXfrm>
        <a:off x="6996804" y="2175517"/>
        <a:ext cx="1208649" cy="586090"/>
      </dsp:txXfrm>
    </dsp:sp>
    <dsp:sp modelId="{68A85DED-C01F-403C-9517-F2C92D2E1D99}">
      <dsp:nvSpPr>
        <dsp:cNvPr id="0" name=""/>
        <dsp:cNvSpPr/>
      </dsp:nvSpPr>
      <dsp:spPr>
        <a:xfrm rot="3310531">
          <a:off x="6293478" y="2815185"/>
          <a:ext cx="872138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872138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6707743" y="2804730"/>
        <a:ext cx="43606" cy="43606"/>
      </dsp:txXfrm>
    </dsp:sp>
    <dsp:sp modelId="{E5B3CEF5-212B-4333-BDA5-5231AF422114}">
      <dsp:nvSpPr>
        <dsp:cNvPr id="0" name=""/>
        <dsp:cNvSpPr/>
      </dsp:nvSpPr>
      <dsp:spPr>
        <a:xfrm>
          <a:off x="6978570" y="2873225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语音识别</a:t>
          </a:r>
        </a:p>
      </dsp:txBody>
      <dsp:txXfrm>
        <a:off x="6996804" y="2891459"/>
        <a:ext cx="1208649" cy="586090"/>
      </dsp:txXfrm>
    </dsp:sp>
    <dsp:sp modelId="{AC917292-0880-4240-9CF8-AB0D0F2B0832}">
      <dsp:nvSpPr>
        <dsp:cNvPr id="0" name=""/>
        <dsp:cNvSpPr/>
      </dsp:nvSpPr>
      <dsp:spPr>
        <a:xfrm rot="3310531">
          <a:off x="2807148" y="3531127"/>
          <a:ext cx="872138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872138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3221414" y="3520673"/>
        <a:ext cx="43606" cy="43606"/>
      </dsp:txXfrm>
    </dsp:sp>
    <dsp:sp modelId="{3D4DFC46-14FD-44CF-889B-312D881097D2}">
      <dsp:nvSpPr>
        <dsp:cNvPr id="0" name=""/>
        <dsp:cNvSpPr/>
      </dsp:nvSpPr>
      <dsp:spPr>
        <a:xfrm>
          <a:off x="3492241" y="3589168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不容易做</a:t>
          </a:r>
        </a:p>
      </dsp:txBody>
      <dsp:txXfrm>
        <a:off x="3510475" y="3607402"/>
        <a:ext cx="1208649" cy="586090"/>
      </dsp:txXfrm>
    </dsp:sp>
    <dsp:sp modelId="{4D5C558E-2E7D-4D1A-ABA2-D5D2DD86206F}">
      <dsp:nvSpPr>
        <dsp:cNvPr id="0" name=""/>
        <dsp:cNvSpPr/>
      </dsp:nvSpPr>
      <dsp:spPr>
        <a:xfrm>
          <a:off x="4737358" y="3889099"/>
          <a:ext cx="498047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498047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4973931" y="3887996"/>
        <a:ext cx="24902" cy="24902"/>
      </dsp:txXfrm>
    </dsp:sp>
    <dsp:sp modelId="{7CFDB172-E668-43FE-B146-64584C675B7A}">
      <dsp:nvSpPr>
        <dsp:cNvPr id="0" name=""/>
        <dsp:cNvSpPr/>
      </dsp:nvSpPr>
      <dsp:spPr>
        <a:xfrm>
          <a:off x="5235405" y="3589168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强化学习</a:t>
          </a:r>
        </a:p>
      </dsp:txBody>
      <dsp:txXfrm>
        <a:off x="5253639" y="3607402"/>
        <a:ext cx="1208649" cy="586090"/>
      </dsp:txXfrm>
    </dsp:sp>
    <dsp:sp modelId="{AF3A758F-4CD4-4A21-B44A-EE5D60432290}">
      <dsp:nvSpPr>
        <dsp:cNvPr id="0" name=""/>
        <dsp:cNvSpPr/>
      </dsp:nvSpPr>
      <dsp:spPr>
        <a:xfrm>
          <a:off x="6480523" y="3889099"/>
          <a:ext cx="498047" cy="22697"/>
        </a:xfrm>
        <a:custGeom>
          <a:avLst/>
          <a:gdLst/>
          <a:ahLst/>
          <a:cxnLst/>
          <a:rect l="0" t="0" r="0" b="0"/>
          <a:pathLst>
            <a:path>
              <a:moveTo>
                <a:pt x="0" y="11348"/>
              </a:moveTo>
              <a:lnTo>
                <a:pt x="498047" y="113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zh-CN" altLang="en-US" sz="800" kern="1200"/>
        </a:p>
      </dsp:txBody>
      <dsp:txXfrm>
        <a:off x="6717095" y="3887996"/>
        <a:ext cx="24902" cy="24902"/>
      </dsp:txXfrm>
    </dsp:sp>
    <dsp:sp modelId="{EAD3BB15-FD98-48A1-AE91-B49E6520FB73}">
      <dsp:nvSpPr>
        <dsp:cNvPr id="0" name=""/>
        <dsp:cNvSpPr/>
      </dsp:nvSpPr>
      <dsp:spPr>
        <a:xfrm>
          <a:off x="6978570" y="3589168"/>
          <a:ext cx="1245117" cy="622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000" kern="1200" dirty="0"/>
            <a:t>围棋</a:t>
          </a:r>
        </a:p>
      </dsp:txBody>
      <dsp:txXfrm>
        <a:off x="6996804" y="3607402"/>
        <a:ext cx="1208649" cy="5860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误差出现分歧时候的模型最好吗？还是要根据指标来判断哪里过拟合了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这个误差是直觉上定义的，不是真正意思的误差：对</a:t>
            </a:r>
            <a:r>
              <a:rPr lang="en-US" altLang="zh-CN" dirty="0"/>
              <a:t>z</a:t>
            </a:r>
            <a:r>
              <a:rPr lang="zh-CN" altLang="en-US" dirty="0"/>
              <a:t>扰动导致代价函数的变化情况，如果这个误差很大，则扰动一下变化很大，如果这个误差很小这扰动变化很小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板书计算图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60" y="914400"/>
            <a:ext cx="7349490" cy="136398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7255" y="2705735"/>
            <a:ext cx="7349490" cy="92583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429848" y="5033605"/>
            <a:ext cx="2025000" cy="316800"/>
          </a:xfrm>
        </p:spPr>
        <p:txBody>
          <a:bodyPr>
            <a:no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smtClean="0"/>
          </a:p>
        </p:txBody>
      </p:sp>
      <p:pic>
        <p:nvPicPr>
          <p:cNvPr id="4" name="图片 3" descr="校徽白底蓝字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39700" y="-52070"/>
            <a:ext cx="1038860" cy="99949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641509" y="178435"/>
            <a:ext cx="3390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深度学习方法与应用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fld id="{9A0DB2DC-4C9A-4742-B13C-FB6460FD3503}" type="slidenum"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8840" y="1325935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641509" y="178435"/>
            <a:ext cx="3390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深度学习方法与应用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fld id="{9A0DB2DC-4C9A-4742-B13C-FB6460FD3503}" type="slidenum"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校徽白底蓝字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39700" y="-52070"/>
            <a:ext cx="1038860" cy="999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" y="7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>
                <a:sym typeface="+mn-ea"/>
              </a:rPr>
              <a:t>参考文献</a:t>
            </a:r>
            <a:endParaRPr lang="zh-CN" altLang="en-US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-265" y="736020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 marL="342900" indent="-342900">
              <a:buAutoNum type="arabicPeriod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248" y="1555115"/>
            <a:ext cx="3924776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5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1" Type="http://schemas.openxmlformats.org/officeDocument/2006/relationships/image" Target="../media/image167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1" Type="http://schemas.openxmlformats.org/officeDocument/2006/relationships/image" Target="../media/image178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3.png"/><Relationship Id="rId2" Type="http://schemas.openxmlformats.org/officeDocument/2006/relationships/image" Target="../media/image192.jpeg"/><Relationship Id="rId1" Type="http://schemas.openxmlformats.org/officeDocument/2006/relationships/image" Target="../media/image191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208.wdp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microsoft.com/office/2007/relationships/hdphoto" Target="../media/image20.wdp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microsoft.com/office/2007/relationships/hdphoto" Target="../media/image33.wdp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microsoft.com/office/2007/relationships/hdphoto" Target="../media/image41.wdp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microsoft.com/office/2007/relationships/hdphoto" Target="../media/image48.wdp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6" Type="http://schemas.microsoft.com/office/2007/relationships/hdphoto" Target="../media/image57.wdp"/><Relationship Id="rId5" Type="http://schemas.openxmlformats.org/officeDocument/2006/relationships/image" Target="../media/image56.png"/><Relationship Id="rId4" Type="http://schemas.microsoft.com/office/2007/relationships/hdphoto" Target="../media/image55.wdp"/><Relationship Id="rId3" Type="http://schemas.openxmlformats.org/officeDocument/2006/relationships/image" Target="../media/image54.png"/><Relationship Id="rId2" Type="http://schemas.microsoft.com/office/2007/relationships/hdphoto" Target="../media/image53.wdp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63.wdp"/><Relationship Id="rId3" Type="http://schemas.openxmlformats.org/officeDocument/2006/relationships/image" Target="../media/image62.png"/><Relationship Id="rId2" Type="http://schemas.microsoft.com/office/2007/relationships/hdphoto" Target="../media/image61.wdp"/><Relationship Id="rId1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image66.wdp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hdphoto" Target="../media/image73.wdp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image77.wdp"/><Relationship Id="rId3" Type="http://schemas.openxmlformats.org/officeDocument/2006/relationships/image" Target="../media/image76.png"/><Relationship Id="rId2" Type="http://schemas.microsoft.com/office/2007/relationships/hdphoto" Target="../media/image75.wdp"/><Relationship Id="rId1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microsoft.com/office/2007/relationships/hdphoto" Target="../media/image80.wdp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91.wdp"/><Relationship Id="rId1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jpeg"/><Relationship Id="rId1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hdphoto" Target="../media/image99.wdp"/><Relationship Id="rId5" Type="http://schemas.openxmlformats.org/officeDocument/2006/relationships/image" Target="../media/image98.png"/><Relationship Id="rId4" Type="http://schemas.microsoft.com/office/2007/relationships/hdphoto" Target="../media/image97.wdp"/><Relationship Id="rId3" Type="http://schemas.openxmlformats.org/officeDocument/2006/relationships/image" Target="../media/image96.png"/><Relationship Id="rId2" Type="http://schemas.microsoft.com/office/2007/relationships/hdphoto" Target="../media/image95.wdp"/><Relationship Id="rId1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microsoft.com/office/2007/relationships/hdphoto" Target="../media/image97.wdp"/><Relationship Id="rId1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02.wdp"/><Relationship Id="rId1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97.wdp"/><Relationship Id="rId1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microsoft.com/office/2007/relationships/hdphoto" Target="../media/image104.wdp"/><Relationship Id="rId3" Type="http://schemas.openxmlformats.org/officeDocument/2006/relationships/image" Target="../media/image103.png"/><Relationship Id="rId2" Type="http://schemas.microsoft.com/office/2007/relationships/hdphoto" Target="../media/image97.wdp"/><Relationship Id="rId1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08.wdp"/><Relationship Id="rId1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08.wdp"/><Relationship Id="rId1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11.wdp"/><Relationship Id="rId1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15.wdp"/><Relationship Id="rId1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.xml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7.png"/><Relationship Id="rId3" Type="http://schemas.openxmlformats.org/officeDocument/2006/relationships/tags" Target="../tags/tag77.xml"/><Relationship Id="rId2" Type="http://schemas.openxmlformats.org/officeDocument/2006/relationships/image" Target="../media/image116.png"/><Relationship Id="rId1" Type="http://schemas.openxmlformats.org/officeDocument/2006/relationships/tags" Target="../tags/tag7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115.wdp"/><Relationship Id="rId3" Type="http://schemas.openxmlformats.org/officeDocument/2006/relationships/image" Target="../media/image114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9.png"/><Relationship Id="rId7" Type="http://schemas.openxmlformats.org/officeDocument/2006/relationships/image" Target="../media/image138.png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40.png"/><Relationship Id="rId1" Type="http://schemas.openxmlformats.org/officeDocument/2006/relationships/image" Target="../media/image130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1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4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.png"/><Relationship Id="rId2" Type="http://schemas.microsoft.com/office/2007/relationships/hdphoto" Target="../media/image157.wdp"/><Relationship Id="rId1" Type="http://schemas.openxmlformats.org/officeDocument/2006/relationships/image" Target="../media/image15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机器学习基础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彭小江</a:t>
            </a:r>
            <a:r>
              <a:rPr lang="en-US" altLang="zh-CN"/>
              <a:t> </a:t>
            </a:r>
            <a:r>
              <a:rPr lang="zh-CN" altLang="en-US"/>
              <a:t>副教授</a:t>
            </a:r>
            <a:endParaRPr lang="zh-CN" altLang="en-US"/>
          </a:p>
          <a:p>
            <a:r>
              <a:rPr lang="zh-CN" altLang="en-US"/>
              <a:t>深圳技术大学</a:t>
            </a:r>
            <a:r>
              <a:rPr lang="en-US" altLang="zh-CN"/>
              <a:t> </a:t>
            </a:r>
            <a:r>
              <a:rPr lang="zh-CN" altLang="en-US"/>
              <a:t>大数据与互联网学院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1786890" y="3937000"/>
            <a:ext cx="5570220" cy="9258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邮箱: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pengxiaojiang@sztu.edu.cn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个人主页: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pengxj.github.io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有监督学习</a:t>
            </a:r>
            <a:r>
              <a:rPr lang="en-US" altLang="zh-CN"/>
              <a:t>—</a:t>
            </a:r>
            <a:r>
              <a:rPr lang="zh-CN" altLang="en-US"/>
              <a:t>目标分类</a:t>
            </a:r>
            <a:endParaRPr lang="zh-CN" altLang="en-US"/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01129" y="1417320"/>
            <a:ext cx="7936957" cy="47244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训练过程大致如下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475" y="1735220"/>
            <a:ext cx="8026501" cy="399348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5920476"/>
            <a:ext cx="8686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初始化输出较大，导致学习太慢！一般情况你可能怀疑不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5190500"/>
          </a:xfrm>
        </p:spPr>
        <p:txBody>
          <a:bodyPr>
            <a:normAutofit/>
          </a:bodyPr>
          <a:lstStyle/>
          <a:p>
            <a:r>
              <a:rPr lang="zh-CN" altLang="en-US" dirty="0"/>
              <a:t>代价对权重的梯度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梯度在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函数的较大较小值时接近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，导致</a:t>
            </a:r>
            <a:r>
              <a:rPr lang="en-US" altLang="zh-CN" dirty="0" err="1">
                <a:solidFill>
                  <a:srgbClr val="FF0000"/>
                </a:solidFill>
              </a:rPr>
              <a:t>MSEloss</a:t>
            </a:r>
            <a:r>
              <a:rPr lang="zh-CN" altLang="en-US" dirty="0">
                <a:solidFill>
                  <a:srgbClr val="FF0000"/>
                </a:solidFill>
              </a:rPr>
              <a:t>不好用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593" y="1914525"/>
            <a:ext cx="4200525" cy="151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84" y="1723573"/>
            <a:ext cx="3576792" cy="300759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80759" y="3905528"/>
            <a:ext cx="2710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x=1</a:t>
            </a:r>
            <a:r>
              <a:rPr lang="zh-CN" altLang="en-US" sz="2400" dirty="0"/>
              <a:t>，输出</a:t>
            </a:r>
            <a:r>
              <a:rPr lang="en-US" altLang="zh-CN" sz="2400" dirty="0"/>
              <a:t>y=0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交叉熵代价函数（</a:t>
            </a:r>
            <a:r>
              <a:rPr lang="en-US" altLang="zh-CN" dirty="0"/>
              <a:t>Cross-entropy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  <a:r>
              <a:rPr lang="en-US" altLang="zh-CN" dirty="0"/>
              <a:t>? 1: </a:t>
            </a:r>
            <a:r>
              <a:rPr lang="zh-CN" altLang="en-US" dirty="0"/>
              <a:t>非负数 </a:t>
            </a:r>
            <a:r>
              <a:rPr lang="en-US" altLang="zh-CN" dirty="0"/>
              <a:t>2</a:t>
            </a:r>
            <a:r>
              <a:rPr lang="zh-CN" altLang="en-US" dirty="0"/>
              <a:t>：当输出接近目标值时</a:t>
            </a:r>
            <a:r>
              <a:rPr lang="en-US" altLang="zh-CN" dirty="0"/>
              <a:t>cost</a:t>
            </a:r>
            <a:r>
              <a:rPr lang="zh-CN" altLang="en-US" dirty="0"/>
              <a:t>接近</a:t>
            </a:r>
            <a:r>
              <a:rPr lang="en-US" altLang="zh-CN" dirty="0"/>
              <a:t>0</a:t>
            </a:r>
            <a:r>
              <a:rPr lang="zh-CN" altLang="en-US" dirty="0"/>
              <a:t>，当远离目标值时候变大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相对于权重的偏导数为：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2239" y="2583994"/>
            <a:ext cx="5581650" cy="1009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8" y="3772356"/>
            <a:ext cx="8848725" cy="1057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82" y="4863573"/>
            <a:ext cx="2390775" cy="8382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893345" y="5920476"/>
            <a:ext cx="4578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 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Sigmoid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函数的导数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交叉熵代价函数（</a:t>
            </a:r>
            <a:r>
              <a:rPr lang="en-US" altLang="zh-CN" dirty="0"/>
              <a:t>Cross-entropy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权重更新受误差影响，且没有</a:t>
            </a:r>
            <a:r>
              <a:rPr lang="en-US" altLang="zh-CN" dirty="0"/>
              <a:t>S</a:t>
            </a:r>
            <a:r>
              <a:rPr lang="zh-CN" altLang="en-US" dirty="0"/>
              <a:t>函数的导数项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61506"/>
          <a:stretch>
            <a:fillRect/>
          </a:stretch>
        </p:blipFill>
        <p:spPr>
          <a:xfrm>
            <a:off x="2824372" y="1879254"/>
            <a:ext cx="3495255" cy="1009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45" y="2973456"/>
            <a:ext cx="7471569" cy="3766442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交叉熵代价函数（</a:t>
            </a:r>
            <a:r>
              <a:rPr lang="en-US" altLang="zh-CN" dirty="0"/>
              <a:t>Cross-entropy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交叉熵代表的是</a:t>
            </a:r>
            <a:r>
              <a:rPr lang="en-US" altLang="zh-CN" dirty="0"/>
              <a:t>2</a:t>
            </a:r>
            <a:r>
              <a:rPr lang="zh-CN" altLang="en-US" dirty="0"/>
              <a:t>个概率分布差异性</a:t>
            </a:r>
            <a:r>
              <a:rPr lang="en-US" altLang="zh-CN" dirty="0"/>
              <a:t>(q log p)</a:t>
            </a:r>
            <a:r>
              <a:rPr lang="zh-CN" altLang="en-US" dirty="0"/>
              <a:t>，可以将</a:t>
            </a:r>
            <a:r>
              <a:rPr lang="en-US" altLang="zh-CN" dirty="0"/>
              <a:t>CE</a:t>
            </a:r>
            <a:r>
              <a:rPr lang="zh-CN" altLang="en-US" dirty="0"/>
              <a:t>视为</a:t>
            </a:r>
            <a:r>
              <a:rPr lang="zh-CN" altLang="en-US" dirty="0">
                <a:solidFill>
                  <a:srgbClr val="FF0000"/>
                </a:solidFill>
              </a:rPr>
              <a:t>输出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1-a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>
                <a:solidFill>
                  <a:srgbClr val="FF0000"/>
                </a:solidFill>
              </a:rPr>
              <a:t>1-y</a:t>
            </a:r>
            <a:r>
              <a:rPr lang="zh-CN" altLang="en-US" dirty="0">
                <a:solidFill>
                  <a:srgbClr val="FF0000"/>
                </a:solidFill>
              </a:rPr>
              <a:t>的概率分布差异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通常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神经元结构，使用</a:t>
            </a:r>
            <a:r>
              <a:rPr lang="en-US" altLang="zh-CN" dirty="0">
                <a:solidFill>
                  <a:srgbClr val="FF0000"/>
                </a:solidFill>
              </a:rPr>
              <a:t>CE Loss</a:t>
            </a:r>
            <a:r>
              <a:rPr lang="zh-CN" altLang="en-US" dirty="0">
                <a:solidFill>
                  <a:srgbClr val="FF0000"/>
                </a:solidFill>
              </a:rPr>
              <a:t>训练更高效。当然其他激活函数一般也使用</a:t>
            </a:r>
            <a:r>
              <a:rPr lang="en-US" altLang="zh-CN" dirty="0">
                <a:solidFill>
                  <a:srgbClr val="FF0000"/>
                </a:solidFill>
              </a:rPr>
              <a:t>CE Loss</a:t>
            </a:r>
            <a:r>
              <a:rPr lang="zh-CN" altLang="en-US" dirty="0">
                <a:solidFill>
                  <a:srgbClr val="FF0000"/>
                </a:solidFill>
              </a:rPr>
              <a:t>进行分类任务训练。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函数将数值列表转换成概率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输出为：正数且和为</a:t>
            </a:r>
            <a:r>
              <a:rPr lang="en-US" altLang="zh-CN" dirty="0"/>
              <a:t>1</a:t>
            </a:r>
            <a:r>
              <a:rPr lang="zh-CN" altLang="en-US" dirty="0"/>
              <a:t>激活值集合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607" y="2118979"/>
            <a:ext cx="5400720" cy="3485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81" y="2339641"/>
            <a:ext cx="2103958" cy="1257801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924" y="2317248"/>
            <a:ext cx="7848600" cy="4067175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520824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通常使用</a:t>
            </a:r>
            <a:r>
              <a:rPr lang="zh-CN" altLang="en-US" dirty="0">
                <a:solidFill>
                  <a:srgbClr val="FF0000"/>
                </a:solidFill>
              </a:rPr>
              <a:t>对数似然代价函数</a:t>
            </a:r>
            <a:r>
              <a:rPr lang="zh-CN" altLang="en-US" dirty="0"/>
              <a:t>训练</a:t>
            </a:r>
            <a:r>
              <a:rPr lang="en-US" altLang="zh-CN" dirty="0"/>
              <a:t>,</a:t>
            </a:r>
            <a:r>
              <a:rPr lang="zh-CN" altLang="en-US" dirty="0"/>
              <a:t>也称</a:t>
            </a:r>
            <a:r>
              <a:rPr lang="en-US" altLang="zh-CN" dirty="0" err="1"/>
              <a:t>nll</a:t>
            </a:r>
            <a:r>
              <a:rPr lang="en-US" altLang="zh-CN" dirty="0"/>
              <a:t>(neg. log-</a:t>
            </a:r>
            <a:r>
              <a:rPr lang="en-US" altLang="zh-CN" dirty="0" err="1"/>
              <a:t>likehood</a:t>
            </a:r>
            <a:r>
              <a:rPr lang="en-US" altLang="zh-CN" dirty="0"/>
              <a:t>)</a:t>
            </a:r>
            <a:r>
              <a:rPr lang="zh-CN" altLang="en-US" dirty="0"/>
              <a:t>或者</a:t>
            </a:r>
            <a:r>
              <a:rPr lang="en-US" altLang="zh-CN" dirty="0" err="1"/>
              <a:t>Softmax</a:t>
            </a:r>
            <a:r>
              <a:rPr lang="en-US" altLang="zh-CN" dirty="0"/>
              <a:t> Loss</a:t>
            </a:r>
            <a:r>
              <a:rPr lang="zh-CN" altLang="en-US" dirty="0"/>
              <a:t>或者</a:t>
            </a:r>
            <a:r>
              <a:rPr lang="en-US" altLang="zh-CN" dirty="0"/>
              <a:t>CE loss(</a:t>
            </a:r>
            <a:r>
              <a:rPr lang="en-US" altLang="zh-CN" dirty="0" err="1"/>
              <a:t>pytorch</a:t>
            </a:r>
            <a:r>
              <a:rPr lang="zh-CN" altLang="en-US" dirty="0"/>
              <a:t>中该</a:t>
            </a:r>
            <a:r>
              <a:rPr lang="en-US" altLang="zh-CN" dirty="0"/>
              <a:t>loss</a:t>
            </a:r>
            <a:r>
              <a:rPr lang="zh-CN" altLang="en-US" dirty="0"/>
              <a:t>包含了</a:t>
            </a:r>
            <a:r>
              <a:rPr lang="en-US" altLang="zh-CN" dirty="0" err="1"/>
              <a:t>softmax</a:t>
            </a:r>
            <a:r>
              <a:rPr lang="zh-CN" altLang="en-US" dirty="0"/>
              <a:t>操作</a:t>
            </a:r>
            <a:r>
              <a:rPr lang="en-US" altLang="zh-CN" dirty="0"/>
              <a:t>)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学习速率问题不存在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5031" y="3072829"/>
            <a:ext cx="1757366" cy="685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741" y="4616991"/>
            <a:ext cx="3396029" cy="183995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  <a:r>
              <a:rPr lang="en-US" altLang="zh-CN" dirty="0"/>
              <a:t>——</a:t>
            </a:r>
            <a:r>
              <a:rPr lang="zh-CN" altLang="en-US" dirty="0"/>
              <a:t>权重衰减（</a:t>
            </a:r>
            <a:r>
              <a:rPr lang="en-US" altLang="zh-CN" dirty="0"/>
              <a:t>weight decay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过拟合！何时过拟合？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965" y="1950727"/>
            <a:ext cx="3707230" cy="29565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914" y="4098791"/>
            <a:ext cx="3191751" cy="2532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86" y="1402701"/>
            <a:ext cx="3096168" cy="2529614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  <a:r>
              <a:rPr lang="en-US" altLang="zh-CN" dirty="0"/>
              <a:t>——</a:t>
            </a:r>
            <a:r>
              <a:rPr lang="zh-CN" altLang="en-US" dirty="0"/>
              <a:t>权重衰减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策略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early stop </a:t>
            </a:r>
            <a:r>
              <a:rPr lang="zh-CN" altLang="en-US" dirty="0"/>
              <a:t>提前终止训练</a:t>
            </a:r>
            <a:endParaRPr lang="en-US" altLang="zh-CN" dirty="0"/>
          </a:p>
          <a:p>
            <a:r>
              <a:rPr lang="zh-CN" altLang="en-US" dirty="0"/>
              <a:t>策略</a:t>
            </a:r>
            <a:r>
              <a:rPr lang="en-US" altLang="zh-CN" dirty="0"/>
              <a:t>2</a:t>
            </a:r>
            <a:r>
              <a:rPr lang="zh-CN" altLang="en-US" dirty="0"/>
              <a:t>：加正则项</a:t>
            </a:r>
            <a:r>
              <a:rPr lang="en-US" altLang="zh-CN" dirty="0"/>
              <a:t>——L2</a:t>
            </a:r>
            <a:r>
              <a:rPr lang="zh-CN" altLang="en-US" dirty="0"/>
              <a:t>正则使得权重不能过大，限定了权重空间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权重更新变为：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399" y="3046410"/>
            <a:ext cx="6753225" cy="904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255" y="4021661"/>
            <a:ext cx="4219575" cy="1828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3345" y="5920476"/>
            <a:ext cx="7886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相比不加正则，实质上重新调整了权重，也称权重衰减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无监督学习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学习目标：</a:t>
            </a:r>
            <a:r>
              <a:rPr lang="zh-CN" altLang="en-US" dirty="0">
                <a:sym typeface="+mn-ea"/>
              </a:rPr>
              <a:t>最小化类内距离、最大化似然概率等</a:t>
            </a:r>
            <a:endParaRPr lang="zh-CN" altLang="en-US"/>
          </a:p>
        </p:txBody>
      </p:sp>
      <p:pic>
        <p:nvPicPr>
          <p:cNvPr id="5" name="Picture 2" descr="C:\Users\Ian\Desktop\unsupervise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08" y="2564909"/>
            <a:ext cx="6415174" cy="37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  <a:r>
              <a:rPr lang="en-US" altLang="zh-CN" dirty="0"/>
              <a:t>——</a:t>
            </a:r>
            <a:r>
              <a:rPr lang="zh-CN" altLang="en-US" dirty="0"/>
              <a:t>权重衰减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数据加入</a:t>
            </a:r>
            <a:r>
              <a:rPr lang="en-US" altLang="zh-CN" dirty="0"/>
              <a:t>L2</a:t>
            </a:r>
            <a:r>
              <a:rPr lang="zh-CN" altLang="en-US" dirty="0"/>
              <a:t>正则前后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890879"/>
            <a:ext cx="4552950" cy="3686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48029"/>
            <a:ext cx="4600575" cy="3629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8650" y="5673794"/>
            <a:ext cx="78867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某种程度上，小权重意味着复杂度低，对数据解释更加简单有力，应该优先考虑。“奥卡姆剃刀原则”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  <a:r>
              <a:rPr lang="en-US" altLang="zh-CN" dirty="0"/>
              <a:t>——L1</a:t>
            </a:r>
            <a:r>
              <a:rPr lang="zh-CN" altLang="en-US" dirty="0"/>
              <a:t>正则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7886700" cy="5039185"/>
          </a:xfrm>
        </p:spPr>
        <p:txBody>
          <a:bodyPr>
            <a:normAutofit/>
          </a:bodyPr>
          <a:lstStyle/>
          <a:p>
            <a:r>
              <a:rPr lang="zh-CN" altLang="en-US" dirty="0"/>
              <a:t>限制权重的绝对值不能过大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权重更新为：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性质比较：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L2</a:t>
            </a:r>
            <a:r>
              <a:rPr lang="zh-CN" altLang="en-US" dirty="0">
                <a:solidFill>
                  <a:srgbClr val="FF0000"/>
                </a:solidFill>
              </a:rPr>
              <a:t>正则按比例缩小权重，当权重大时</a:t>
            </a:r>
            <a:r>
              <a:rPr lang="en-US" altLang="zh-CN" dirty="0">
                <a:solidFill>
                  <a:srgbClr val="FF0000"/>
                </a:solidFill>
              </a:rPr>
              <a:t>L2</a:t>
            </a:r>
            <a:r>
              <a:rPr lang="zh-CN" altLang="en-US" dirty="0">
                <a:solidFill>
                  <a:srgbClr val="FF0000"/>
                </a:solidFill>
              </a:rPr>
              <a:t>比</a:t>
            </a:r>
            <a:r>
              <a:rPr lang="en-US" altLang="zh-CN" dirty="0">
                <a:solidFill>
                  <a:srgbClr val="FF0000"/>
                </a:solidFill>
              </a:rPr>
              <a:t>L1</a:t>
            </a:r>
            <a:r>
              <a:rPr lang="zh-CN" altLang="en-US" dirty="0">
                <a:solidFill>
                  <a:srgbClr val="FF0000"/>
                </a:solidFill>
              </a:rPr>
              <a:t>衰减多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当权重很小时，</a:t>
            </a:r>
            <a:r>
              <a:rPr lang="en-US" altLang="zh-CN" dirty="0">
                <a:solidFill>
                  <a:srgbClr val="FF0000"/>
                </a:solidFill>
              </a:rPr>
              <a:t>L1</a:t>
            </a:r>
            <a:r>
              <a:rPr lang="zh-CN" altLang="en-US" dirty="0">
                <a:solidFill>
                  <a:srgbClr val="FF0000"/>
                </a:solidFill>
              </a:rPr>
              <a:t>比</a:t>
            </a:r>
            <a:r>
              <a:rPr lang="en-US" altLang="zh-CN" dirty="0">
                <a:solidFill>
                  <a:srgbClr val="FF0000"/>
                </a:solidFill>
              </a:rPr>
              <a:t>L2</a:t>
            </a:r>
            <a:r>
              <a:rPr lang="zh-CN" altLang="en-US" dirty="0">
                <a:solidFill>
                  <a:srgbClr val="FF0000"/>
                </a:solidFill>
              </a:rPr>
              <a:t>衰减的多。因为</a:t>
            </a:r>
            <a:r>
              <a:rPr lang="en-US" altLang="zh-CN" dirty="0">
                <a:solidFill>
                  <a:srgbClr val="FF0000"/>
                </a:solidFill>
              </a:rPr>
              <a:t>L1</a:t>
            </a:r>
            <a:r>
              <a:rPr lang="zh-CN" altLang="en-US" dirty="0">
                <a:solidFill>
                  <a:srgbClr val="FF0000"/>
                </a:solidFill>
              </a:rPr>
              <a:t>没法及时衰减大权重，最终导致较少的权重拥有大的值，而其他接近</a:t>
            </a:r>
            <a:r>
              <a:rPr lang="en-US" altLang="zh-CN" dirty="0">
                <a:solidFill>
                  <a:srgbClr val="FF0000"/>
                </a:solidFill>
              </a:rPr>
              <a:t>0.---</a:t>
            </a:r>
            <a:r>
              <a:rPr lang="zh-CN" altLang="en-US" dirty="0">
                <a:solidFill>
                  <a:srgbClr val="FF0000"/>
                </a:solidFill>
              </a:rPr>
              <a:t>这就是为啥稀疏表示方法喜欢用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7538" y="1831566"/>
            <a:ext cx="2900363" cy="12025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743" y="3310243"/>
            <a:ext cx="5769815" cy="103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  <a:r>
              <a:rPr lang="en-US" altLang="zh-CN" dirty="0"/>
              <a:t>——Dropout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不修改代价函数，只是随机丢弃一些链接（置零）</a:t>
            </a:r>
            <a:endParaRPr lang="en-US" altLang="zh-CN" dirty="0"/>
          </a:p>
          <a:p>
            <a:r>
              <a:rPr lang="zh-CN" altLang="en-US" dirty="0"/>
              <a:t>性质：</a:t>
            </a:r>
            <a:endParaRPr lang="en-US" altLang="zh-CN" dirty="0"/>
          </a:p>
          <a:p>
            <a:pPr lvl="1"/>
            <a:r>
              <a:rPr lang="zh-CN" altLang="en-US" dirty="0"/>
              <a:t>每个小批量经过一个部分临时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  删除的网络</a:t>
            </a:r>
            <a:endParaRPr lang="en-US" altLang="zh-CN" dirty="0"/>
          </a:p>
          <a:p>
            <a:pPr lvl="1"/>
            <a:r>
              <a:rPr lang="zh-CN" altLang="en-US" dirty="0"/>
              <a:t>通过反向传播训练这部分网络</a:t>
            </a:r>
            <a:endParaRPr lang="en-US" altLang="zh-CN" dirty="0"/>
          </a:p>
          <a:p>
            <a:pPr lvl="1"/>
            <a:r>
              <a:rPr lang="zh-CN" altLang="en-US" dirty="0"/>
              <a:t>训练完后所有链接保留去测试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2625" y="1693641"/>
            <a:ext cx="3381375" cy="39814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737" y="5537147"/>
            <a:ext cx="8960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类似于</a:t>
            </a:r>
            <a:r>
              <a:rPr lang="zh-CN" altLang="en-US" sz="2000" b="0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使⽤同⼀个训练数据训练⼏个不同的神经⽹络，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然后平均！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可看做是⼀种确保模型对于⼀部分证据丢失预测仍然鲁棒的⽅式！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每次训练更少链接的简单网络，减少过拟合！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数据越多越好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8745" y="1942742"/>
            <a:ext cx="516255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采集成本太大，按照真实世界人为扩充数据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torchvision.transforms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152" y="2197291"/>
            <a:ext cx="666750" cy="1943100"/>
          </a:xfrm>
          <a:prstGeom prst="rect">
            <a:avLst/>
          </a:prstGeom>
        </p:spPr>
      </p:pic>
      <p:pic>
        <p:nvPicPr>
          <p:cNvPr id="1026" name="Picture 2" descr="数据增强(Data Augmentation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5"/>
          <a:stretch>
            <a:fillRect/>
          </a:stretch>
        </p:blipFill>
        <p:spPr bwMode="auto">
          <a:xfrm>
            <a:off x="3024101" y="1947851"/>
            <a:ext cx="5327777" cy="229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36" y="4724984"/>
            <a:ext cx="8920764" cy="12731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98376" y="6136027"/>
            <a:ext cx="45780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对于手写数字，大的旋转是否可以？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假设考虑一个</a:t>
            </a:r>
            <a:r>
              <a:rPr lang="en-US" altLang="zh-CN" dirty="0"/>
              <a:t>1000</a:t>
            </a:r>
            <a:r>
              <a:rPr lang="zh-CN" altLang="en-US" dirty="0"/>
              <a:t>输入神经元的网络，固定一半值为</a:t>
            </a:r>
            <a:r>
              <a:rPr lang="en-US" altLang="zh-CN" dirty="0"/>
              <a:t>1</a:t>
            </a:r>
            <a:r>
              <a:rPr lang="zh-CN" altLang="en-US" dirty="0"/>
              <a:t>，一半为</a:t>
            </a:r>
            <a:r>
              <a:rPr lang="en-US" altLang="zh-CN" dirty="0"/>
              <a:t>0</a:t>
            </a:r>
            <a:endParaRPr lang="en-US" altLang="zh-CN" dirty="0"/>
          </a:p>
          <a:p>
            <a:r>
              <a:rPr lang="zh-CN" altLang="en-US" dirty="0"/>
              <a:t>当参数初始化为（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）高斯分布时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则下一层的每个单元</a:t>
            </a:r>
            <a:r>
              <a:rPr lang="en-US" altLang="zh-CN" dirty="0"/>
              <a:t>z</a:t>
            </a:r>
            <a:r>
              <a:rPr lang="zh-CN" altLang="en-US" dirty="0"/>
              <a:t>的标准差为：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r>
              <a:rPr lang="zh-CN" altLang="en-US" dirty="0"/>
              <a:t>很大概率下一层数值比较大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0" y="1830934"/>
            <a:ext cx="2228850" cy="3133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93" y="3555832"/>
            <a:ext cx="1700137" cy="5078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4718844"/>
            <a:ext cx="9096375" cy="1771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7886700" cy="4870743"/>
          </a:xfrm>
        </p:spPr>
        <p:txBody>
          <a:bodyPr>
            <a:normAutofit/>
          </a:bodyPr>
          <a:lstStyle/>
          <a:p>
            <a:r>
              <a:rPr lang="en-US" altLang="zh-CN" dirty="0"/>
              <a:t>|z|</a:t>
            </a:r>
            <a:r>
              <a:rPr lang="zh-CN" altLang="en-US" dirty="0"/>
              <a:t>大概率是非常大的值</a:t>
            </a:r>
            <a:r>
              <a:rPr lang="zh-CN" altLang="en-US" dirty="0">
                <a:solidFill>
                  <a:srgbClr val="FF0000"/>
                </a:solidFill>
              </a:rPr>
              <a:t>导致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>
                <a:solidFill>
                  <a:srgbClr val="FF0000"/>
                </a:solidFill>
              </a:rPr>
              <a:t>神经元</a:t>
            </a:r>
            <a:r>
              <a:rPr lang="zh-CN" altLang="en-US" dirty="0"/>
              <a:t>接近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0</a:t>
            </a:r>
            <a:r>
              <a:rPr lang="zh-CN" altLang="en-US" dirty="0"/>
              <a:t>，使得偏导数接近</a:t>
            </a:r>
            <a:r>
              <a:rPr lang="en-US" altLang="zh-CN" dirty="0"/>
              <a:t>0</a:t>
            </a:r>
            <a:r>
              <a:rPr lang="zh-CN" altLang="en-US" dirty="0"/>
              <a:t>，执行</a:t>
            </a:r>
            <a:r>
              <a:rPr lang="zh-CN" altLang="en-US" dirty="0">
                <a:solidFill>
                  <a:srgbClr val="FF0000"/>
                </a:solidFill>
              </a:rPr>
              <a:t>梯度下降权重学习慢！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假设我们设置初始化参数是标准差为            的高斯分布，</a:t>
            </a:r>
            <a:r>
              <a:rPr lang="en-US" altLang="zh-CN" dirty="0"/>
              <a:t>b</a:t>
            </a:r>
            <a:r>
              <a:rPr lang="zh-CN" altLang="en-US" dirty="0"/>
              <a:t>保持（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1</a:t>
            </a:r>
            <a:r>
              <a:rPr lang="zh-CN" altLang="en-US" dirty="0"/>
              <a:t>）高斯初始化，对于上述</a:t>
            </a:r>
            <a:r>
              <a:rPr lang="en-US" altLang="zh-CN" dirty="0"/>
              <a:t>1000</a:t>
            </a:r>
            <a:r>
              <a:rPr lang="zh-CN" altLang="en-US" dirty="0"/>
              <a:t>输入的例子输出</a:t>
            </a:r>
            <a:r>
              <a:rPr lang="en-US" altLang="zh-CN" dirty="0"/>
              <a:t>NU</a:t>
            </a:r>
            <a:r>
              <a:rPr lang="zh-CN" altLang="en-US" dirty="0"/>
              <a:t>的标准差为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推导证明？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提示：</a:t>
            </a:r>
            <a:r>
              <a:rPr lang="en-US" altLang="zh-CN" dirty="0" err="1">
                <a:solidFill>
                  <a:srgbClr val="FF0000"/>
                </a:solidFill>
              </a:rPr>
              <a:t>iid</a:t>
            </a:r>
            <a:r>
              <a:rPr lang="zh-CN" altLang="en-US" dirty="0">
                <a:solidFill>
                  <a:srgbClr val="FF0000"/>
                </a:solidFill>
              </a:rPr>
              <a:t>变量和的方差为方差的和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8730" y="2926868"/>
            <a:ext cx="1162050" cy="5905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82" y="4641068"/>
            <a:ext cx="1716578" cy="5461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291" y="3574384"/>
            <a:ext cx="2049709" cy="2962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哪些超参数：输入大小、网络、批大小、</a:t>
            </a:r>
            <a:r>
              <a:rPr lang="en-US" altLang="zh-CN" dirty="0" err="1"/>
              <a:t>lr</a:t>
            </a:r>
            <a:r>
              <a:rPr lang="zh-CN" altLang="en-US" dirty="0"/>
              <a:t>、</a:t>
            </a:r>
            <a:r>
              <a:rPr lang="en-US" altLang="zh-CN" dirty="0"/>
              <a:t>epoch</a:t>
            </a:r>
            <a:r>
              <a:rPr lang="zh-CN" altLang="en-US" dirty="0"/>
              <a:t>、权重衰减率等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通用策略：</a:t>
            </a:r>
            <a:r>
              <a:rPr lang="zh-CN" altLang="en-US" dirty="0">
                <a:solidFill>
                  <a:srgbClr val="FF0000"/>
                </a:solidFill>
              </a:rPr>
              <a:t>简化问题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如只分数字</a:t>
            </a:r>
            <a:r>
              <a:rPr lang="en-US" altLang="zh-CN" dirty="0">
                <a:solidFill>
                  <a:srgbClr val="FF0000"/>
                </a:solidFill>
              </a:rPr>
              <a:t>012)/</a:t>
            </a:r>
            <a:r>
              <a:rPr lang="zh-CN" altLang="en-US" dirty="0">
                <a:solidFill>
                  <a:srgbClr val="FF0000"/>
                </a:solidFill>
              </a:rPr>
              <a:t>缩减数据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增加输出监控频率，然后在控制变量逐一尝试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学习率的选择：过大过小的影响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357" y="2102048"/>
            <a:ext cx="5357060" cy="42278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417" y="2814800"/>
            <a:ext cx="3383583" cy="2594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学习率调整：可以先大后小</a:t>
            </a:r>
            <a:endParaRPr lang="en-US" altLang="zh-CN" dirty="0"/>
          </a:p>
          <a:p>
            <a:r>
              <a:rPr lang="en-US" altLang="zh-CN" dirty="0" err="1"/>
              <a:t>torch.optim.lr_scheduler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b="58246"/>
          <a:stretch>
            <a:fillRect/>
          </a:stretch>
        </p:blipFill>
        <p:spPr>
          <a:xfrm>
            <a:off x="0" y="3189392"/>
            <a:ext cx="6595178" cy="28635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29578" t="42105" r="12410"/>
          <a:stretch>
            <a:fillRect/>
          </a:stretch>
        </p:blipFill>
        <p:spPr>
          <a:xfrm>
            <a:off x="5519985" y="2496797"/>
            <a:ext cx="3826042" cy="39704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985" y="339333"/>
            <a:ext cx="2398045" cy="2157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无监督学习</a:t>
            </a:r>
            <a:r>
              <a:rPr lang="en-US" altLang="zh-CN" dirty="0"/>
              <a:t>—</a:t>
            </a:r>
            <a:r>
              <a:rPr lang="zh-CN" altLang="en-US" dirty="0"/>
              <a:t>聚类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聚类后的语义是不明确的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Content Placeholder 5"/>
          <p:cNvPicPr>
            <a:picLocks noGrp="1" noChangeAspect="1"/>
          </p:cNvPicPr>
          <p:nvPr/>
        </p:nvPicPr>
        <p:blipFill rotWithShape="1">
          <a:blip r:embed="rId1"/>
          <a:srcRect b="8967"/>
          <a:stretch>
            <a:fillRect/>
          </a:stretch>
        </p:blipFill>
        <p:spPr bwMode="auto">
          <a:xfrm>
            <a:off x="177035" y="1875347"/>
            <a:ext cx="8929382" cy="409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08723"/>
            <a:ext cx="7886700" cy="4351338"/>
          </a:xfrm>
        </p:spPr>
        <p:txBody>
          <a:bodyPr/>
          <a:lstStyle/>
          <a:p>
            <a:r>
              <a:rPr lang="zh-CN" altLang="en-US" dirty="0"/>
              <a:t>学习率常用策略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329" y="1606305"/>
            <a:ext cx="6065229" cy="2600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23" y="4315215"/>
            <a:ext cx="7000875" cy="2352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学习率调整策略之余弦退火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" y="2471498"/>
            <a:ext cx="9144000" cy="43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3790" y="1945030"/>
            <a:ext cx="5174908" cy="858767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357" y="1565023"/>
            <a:ext cx="54006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98575" y="606297"/>
            <a:ext cx="7886700" cy="646928"/>
          </a:xfrm>
        </p:spPr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/>
          <a:lstStyle/>
          <a:p>
            <a:r>
              <a:rPr lang="zh-CN" altLang="en-US" dirty="0"/>
              <a:t>学习率调整策略之余弦退火对结果的影响</a:t>
            </a:r>
            <a:endParaRPr lang="zh-CN" altLang="en-US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Batchsize</a:t>
            </a:r>
            <a:r>
              <a:rPr lang="zh-CN" altLang="en-US" dirty="0"/>
              <a:t>影响对正确梯度的估计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较小的</a:t>
            </a:r>
            <a:r>
              <a:rPr lang="en-US" altLang="zh-CN" dirty="0"/>
              <a:t>bs</a:t>
            </a:r>
            <a:r>
              <a:rPr lang="zh-CN" altLang="en-US" dirty="0"/>
              <a:t>进行</a:t>
            </a:r>
            <a:r>
              <a:rPr lang="en-US" altLang="zh-CN" dirty="0"/>
              <a:t>SGD</a:t>
            </a:r>
            <a:r>
              <a:rPr lang="zh-CN" altLang="en-US" dirty="0"/>
              <a:t>，梯度随机性更大，</a:t>
            </a:r>
            <a:r>
              <a:rPr lang="en-US" altLang="zh-CN" dirty="0"/>
              <a:t>epoch</a:t>
            </a:r>
            <a:r>
              <a:rPr lang="zh-CN" altLang="en-US" dirty="0"/>
              <a:t>运行时间较长，但是更容易跳出局部最小点</a:t>
            </a:r>
            <a:endParaRPr lang="en-US" altLang="zh-CN" dirty="0"/>
          </a:p>
          <a:p>
            <a:r>
              <a:rPr lang="zh-CN" altLang="en-US" dirty="0"/>
              <a:t>较大的</a:t>
            </a:r>
            <a:r>
              <a:rPr lang="en-US" altLang="zh-CN" dirty="0"/>
              <a:t>bs</a:t>
            </a:r>
            <a:r>
              <a:rPr lang="zh-CN" altLang="en-US" dirty="0"/>
              <a:t>进行</a:t>
            </a:r>
            <a:r>
              <a:rPr lang="en-US" altLang="zh-CN" dirty="0"/>
              <a:t>SGD</a:t>
            </a:r>
            <a:r>
              <a:rPr lang="zh-CN" altLang="en-US" dirty="0"/>
              <a:t>，梯度更平滑，</a:t>
            </a:r>
            <a:r>
              <a:rPr lang="en-US" altLang="zh-CN" dirty="0"/>
              <a:t>epoch</a:t>
            </a:r>
            <a:r>
              <a:rPr lang="zh-CN" altLang="en-US" dirty="0"/>
              <a:t>运行时间较短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动量</a:t>
            </a:r>
            <a:r>
              <a:rPr lang="en-US" altLang="zh-CN" dirty="0"/>
              <a:t>SGD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动量</a:t>
            </a:r>
            <a:r>
              <a:rPr lang="en-US" altLang="zh-CN" dirty="0"/>
              <a:t>(momentum)SGD</a:t>
            </a:r>
            <a:r>
              <a:rPr lang="zh-CN" altLang="en-US" dirty="0"/>
              <a:t>定义一个速度向量，每次先更新速度，再给权重更新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性质：</a:t>
            </a:r>
            <a:r>
              <a:rPr lang="zh-CN" altLang="en-US" dirty="0">
                <a:solidFill>
                  <a:srgbClr val="FF0000"/>
                </a:solidFill>
              </a:rPr>
              <a:t>导数控制速度，速度受到前一次速度的影响，假如两次速度的方向都比较正确，则第二次权重更新比传统的大很多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4336" y="2603024"/>
            <a:ext cx="2905125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动量</a:t>
            </a:r>
            <a:r>
              <a:rPr lang="en-US" altLang="zh-CN" dirty="0"/>
              <a:t>SGD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动量</a:t>
            </a:r>
            <a:r>
              <a:rPr lang="en-US" altLang="zh-CN" dirty="0"/>
              <a:t>(momentum)SGD</a:t>
            </a:r>
            <a:r>
              <a:rPr lang="zh-CN" altLang="en-US" dirty="0"/>
              <a:t>定义一个速度向量，每次先更新速度，再给权重更新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756" y="2686209"/>
            <a:ext cx="2905125" cy="990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6" r="3468" b="18153"/>
          <a:stretch>
            <a:fillRect/>
          </a:stretch>
        </p:blipFill>
        <p:spPr bwMode="auto">
          <a:xfrm>
            <a:off x="1307907" y="4174821"/>
            <a:ext cx="6528185" cy="11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Understanding the difficulty of training deep feedforward neural networks, by Xavier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Glorot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Yoshua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Bengio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(2010)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X.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Glorot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A.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Bordes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and Y. </a:t>
            </a:r>
            <a:r>
              <a:rPr lang="en-US" altLang="zh-C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Bengio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 sparse rectifier neural networks</a:t>
            </a:r>
            <a: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In International Conference on Artificial Intelligence and Statistics (AISTATS), 2011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机器学习经典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无监督之</a:t>
            </a:r>
            <a:r>
              <a:rPr lang="en-US" altLang="zh-CN" sz="3200" dirty="0"/>
              <a:t>K</a:t>
            </a:r>
            <a:r>
              <a:rPr lang="zh-CN" altLang="en-US" sz="3200" dirty="0"/>
              <a:t>均值</a:t>
            </a:r>
            <a:endParaRPr lang="zh-CN" altLang="en-US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线性回归、逻辑回归方法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200" dirty="0"/>
              <a:t>K</a:t>
            </a:r>
            <a:r>
              <a:rPr lang="zh-CN" altLang="en-US" sz="3200" dirty="0"/>
              <a:t>近邻分类</a:t>
            </a:r>
            <a:endParaRPr lang="zh-CN" altLang="en-US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线性判别函数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支持向量机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线性 </a:t>
            </a:r>
            <a:r>
              <a:rPr lang="en-US" altLang="zh-CN" sz="3200" dirty="0"/>
              <a:t>vs. </a:t>
            </a:r>
            <a:r>
              <a:rPr lang="zh-CN" altLang="en-US" sz="3200" dirty="0"/>
              <a:t>非线性</a:t>
            </a:r>
            <a:endParaRPr lang="en-US" altLang="zh-CN" sz="32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3200" dirty="0"/>
              <a:t>朴素贝叶斯分类方法</a:t>
            </a:r>
            <a:endParaRPr lang="zh-CN" altLang="en-US" sz="3200" dirty="0"/>
          </a:p>
          <a:p>
            <a:pPr marL="514350" indent="-514350">
              <a:buFont typeface="+mj-lt"/>
              <a:buAutoNum type="arabicPeriod"/>
            </a:pP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</a:t>
            </a:r>
            <a:r>
              <a:rPr lang="zh-CN" altLang="en-US"/>
              <a:t>均值聚类（</a:t>
            </a:r>
            <a:r>
              <a:rPr lang="en-US" altLang="zh-CN"/>
              <a:t>K-Means)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随机选取K个样本为初始的聚类中心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计算每个样本与各个聚类中心之间的距离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把每个样本分配给距离它最近的聚类中心（聚类中心以及分配给它们的对象就代表一个聚类）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每分配一轮，聚类的聚类中心根据聚类中现有的对象被重新计算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不断重复直到满足某个终止条件</a:t>
            </a:r>
            <a:r>
              <a:rPr lang="en-US" altLang="zh-CN"/>
              <a:t>(</a:t>
            </a:r>
            <a:r>
              <a:rPr lang="zh-CN" altLang="en-US"/>
              <a:t>最小被重新分配数、变化的聚类中心数、误差平方和最小）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</a:t>
            </a:r>
            <a:r>
              <a:rPr lang="zh-CN" altLang="en-US"/>
              <a:t>均值聚类（</a:t>
            </a:r>
            <a:r>
              <a:rPr lang="en-US" altLang="zh-CN"/>
              <a:t>K-Means)</a:t>
            </a:r>
            <a:endParaRPr lang="en-US" altLang="zh-CN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2925" y="1511300"/>
            <a:ext cx="5721985" cy="4946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78220" y="6489700"/>
            <a:ext cx="3065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ym typeface="+mn-ea"/>
              </a:rPr>
              <a:t>完整代码见</a:t>
            </a:r>
            <a:r>
              <a:rPr lang="en-US" altLang="zh-CN" dirty="0">
                <a:sym typeface="+mn-ea"/>
              </a:rPr>
              <a:t>lecture2-MLbasic</a:t>
            </a:r>
            <a:endParaRPr lang="en-US" altLang="zh-CN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41110" y="282956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https://scikit-learn.org/stable/modules/generated/sklearn.cluster.KMeans.html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线性回归（</a:t>
            </a:r>
            <a:r>
              <a:rPr lang="en-US" altLang="zh-CN"/>
              <a:t>Linear Regression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机器学习和统计学中最基础和最广泛应用的模型</a:t>
            </a:r>
            <a:endParaRPr lang="en-US" altLang="zh-CN"/>
          </a:p>
          <a:p>
            <a:r>
              <a:rPr lang="zh-CN" altLang="en-US"/>
              <a:t>假设带标签的训练</a:t>
            </a:r>
            <a:r>
              <a:rPr lang="zh-CN" altLang="en-US">
                <a:solidFill>
                  <a:srgbClr val="FF0000"/>
                </a:solidFill>
              </a:rPr>
              <a:t>数据</a:t>
            </a:r>
            <a:r>
              <a:rPr lang="zh-CN" altLang="en-US"/>
              <a:t>为：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用于回归的线性函数（</a:t>
            </a:r>
            <a:r>
              <a:rPr lang="zh-CN" altLang="en-US">
                <a:solidFill>
                  <a:srgbClr val="FF0000"/>
                </a:solidFill>
              </a:rPr>
              <a:t>模型</a:t>
            </a:r>
            <a:r>
              <a:rPr lang="zh-CN" altLang="en-US"/>
              <a:t>）：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学习准则</a:t>
            </a:r>
            <a:r>
              <a:rPr lang="en-US" altLang="zh-CN"/>
              <a:t>—</a:t>
            </a:r>
            <a:r>
              <a:rPr lang="zh-CN" altLang="en-US"/>
              <a:t>误差最小化：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7715" y="2448453"/>
            <a:ext cx="6553200" cy="571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4190" y="6063014"/>
            <a:ext cx="418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最小二乘法、梯度下降法求解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983" y="3720457"/>
            <a:ext cx="3988069" cy="5714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460" y="4992299"/>
            <a:ext cx="3385649" cy="10124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深圳房价问题，</a:t>
            </a:r>
            <a:r>
              <a:rPr lang="en-US" altLang="zh-CN" dirty="0"/>
              <a:t>x:</a:t>
            </a:r>
            <a:r>
              <a:rPr lang="zh-CN" altLang="en-US" dirty="0"/>
              <a:t>房子大小，</a:t>
            </a:r>
            <a:r>
              <a:rPr lang="en-US" altLang="zh-CN" dirty="0"/>
              <a:t>y: </a:t>
            </a:r>
            <a:r>
              <a:rPr lang="zh-CN" altLang="en-US" dirty="0"/>
              <a:t>每平米价格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52" y="1874587"/>
            <a:ext cx="4638176" cy="336726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3304" y="5462997"/>
            <a:ext cx="38455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自定义特征</a:t>
            </a:r>
            <a:r>
              <a:rPr lang="en-US" altLang="zh-CN" sz="2000" dirty="0"/>
              <a:t>x x^2 x^3…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深圳房价问题，</a:t>
            </a:r>
            <a:r>
              <a:rPr lang="en-US" altLang="zh-CN" dirty="0"/>
              <a:t>x:</a:t>
            </a:r>
            <a:r>
              <a:rPr lang="zh-CN" altLang="en-US" dirty="0"/>
              <a:t>房子大小，</a:t>
            </a:r>
            <a:r>
              <a:rPr lang="en-US" altLang="zh-CN" dirty="0"/>
              <a:t>y: </a:t>
            </a:r>
            <a:r>
              <a:rPr lang="zh-CN" altLang="en-US" dirty="0"/>
              <a:t>每平米价格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12" y="1805507"/>
            <a:ext cx="4418088" cy="33828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770" y="1805507"/>
            <a:ext cx="4708230" cy="33828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35069"/>
          <a:stretch>
            <a:fillRect/>
          </a:stretch>
        </p:blipFill>
        <p:spPr>
          <a:xfrm>
            <a:off x="1696000" y="5245795"/>
            <a:ext cx="5237090" cy="9893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线性回归（</a:t>
            </a:r>
            <a:r>
              <a:rPr lang="en-US" altLang="zh-CN" dirty="0"/>
              <a:t>Linear Regression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深圳房价问题，</a:t>
            </a:r>
            <a:r>
              <a:rPr lang="en-US" altLang="zh-CN" dirty="0"/>
              <a:t>x:</a:t>
            </a:r>
            <a:r>
              <a:rPr lang="zh-CN" altLang="en-US" dirty="0"/>
              <a:t>房子大小，</a:t>
            </a:r>
            <a:r>
              <a:rPr lang="en-US" altLang="zh-CN" dirty="0"/>
              <a:t>y: </a:t>
            </a:r>
            <a:r>
              <a:rPr lang="zh-CN" altLang="en-US" dirty="0"/>
              <a:t>每平米价格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40558"/>
            <a:ext cx="4708230" cy="33828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41" y="2216211"/>
            <a:ext cx="4296245" cy="31539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29188"/>
          <a:stretch>
            <a:fillRect/>
          </a:stretch>
        </p:blipFill>
        <p:spPr>
          <a:xfrm>
            <a:off x="1008903" y="5423362"/>
            <a:ext cx="5237090" cy="107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简单的人工智能系统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人工规则</a:t>
            </a:r>
            <a:endParaRPr lang="zh-CN" altLang="en-US"/>
          </a:p>
        </p:txBody>
      </p:sp>
      <p:pic>
        <p:nvPicPr>
          <p:cNvPr id="5" name="Picture 2" descr="âreasoning  ruleâçå¾çæç´¢ç»æ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59964" y="1752600"/>
            <a:ext cx="4773126" cy="35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过拟合</a:t>
            </a:r>
            <a:r>
              <a:rPr lang="en-US" altLang="zh-CN" dirty="0"/>
              <a:t>vs</a:t>
            </a:r>
            <a:r>
              <a:rPr lang="zh-CN" altLang="en-US" dirty="0"/>
              <a:t>欠拟合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965" y="2552465"/>
            <a:ext cx="2706183" cy="2072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28" y="4483720"/>
            <a:ext cx="2727020" cy="2001963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28650" y="1157638"/>
            <a:ext cx="7886700" cy="4351338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过拟合</a:t>
            </a:r>
            <a:r>
              <a:rPr lang="zh-CN" altLang="en-US" dirty="0"/>
              <a:t>使得训练误差持续下降但测试误差会上升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欠拟合</a:t>
            </a:r>
            <a:r>
              <a:rPr lang="zh-CN" altLang="en-US" dirty="0"/>
              <a:t>一般训练和测试误差都维持在较大水平，此时一般说模型的容量不够</a:t>
            </a:r>
            <a:endParaRPr lang="zh-CN" altLang="en-US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57" y="3040915"/>
            <a:ext cx="4327315" cy="31671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88149" y="2552465"/>
            <a:ext cx="1371600" cy="29565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误差如何越来越小？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梯度下降算法</a:t>
            </a:r>
            <a:r>
              <a:rPr lang="zh-CN" altLang="en-US" dirty="0"/>
              <a:t>进行参数学习</a:t>
            </a:r>
            <a:endParaRPr lang="en-US" altLang="zh-CN" dirty="0"/>
          </a:p>
          <a:p>
            <a:r>
              <a:rPr lang="zh-CN" altLang="en-US" dirty="0"/>
              <a:t>对参数进行微小变化后，代价函数值的变化：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6073" y="3085211"/>
            <a:ext cx="4154034" cy="3426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0" y="3609474"/>
            <a:ext cx="4572000" cy="264296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2863516" y="4882827"/>
            <a:ext cx="1219157" cy="15037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08" y="2625095"/>
            <a:ext cx="2783718" cy="8760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梯度下降算法</a:t>
            </a:r>
            <a:r>
              <a:rPr lang="zh-CN" altLang="en-US" dirty="0"/>
              <a:t>希望每次变化参数</a:t>
            </a:r>
            <a:r>
              <a:rPr lang="zh-CN" altLang="en-US" dirty="0">
                <a:solidFill>
                  <a:srgbClr val="FF0000"/>
                </a:solidFill>
              </a:rPr>
              <a:t>使得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zh-CN" altLang="en-US" dirty="0">
                <a:solidFill>
                  <a:srgbClr val="FF0000"/>
                </a:solidFill>
              </a:rPr>
              <a:t>的变化是负的</a:t>
            </a:r>
            <a:r>
              <a:rPr lang="zh-CN" altLang="en-US" dirty="0"/>
              <a:t>，最终达到最小值</a:t>
            </a:r>
            <a:endParaRPr lang="en-US" altLang="zh-CN" dirty="0"/>
          </a:p>
          <a:p>
            <a:r>
              <a:rPr lang="zh-CN" altLang="en-US" dirty="0"/>
              <a:t>将梯度向量表示为：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/>
              <a:t>C</a:t>
            </a:r>
            <a:r>
              <a:rPr lang="zh-CN" altLang="en-US" dirty="0"/>
              <a:t>变化量为：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为了保证负变化要求，令：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127" y="2605727"/>
            <a:ext cx="2741505" cy="9225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731" y="3782800"/>
            <a:ext cx="2228850" cy="409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226" y="4735415"/>
            <a:ext cx="1905000" cy="43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r="2841" b="7407"/>
          <a:stretch>
            <a:fillRect/>
          </a:stretch>
        </p:blipFill>
        <p:spPr>
          <a:xfrm>
            <a:off x="3723587" y="5150992"/>
            <a:ext cx="2350627" cy="476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401" y="5704840"/>
            <a:ext cx="2667000" cy="47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r="72465"/>
          <a:stretch>
            <a:fillRect/>
          </a:stretch>
        </p:blipFill>
        <p:spPr>
          <a:xfrm>
            <a:off x="3654298" y="5195094"/>
            <a:ext cx="613718" cy="409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从</a:t>
                </a:r>
                <a:r>
                  <a:rPr lang="en-US" altLang="zh-CN" dirty="0"/>
                  <a:t>x=2</a:t>
                </a:r>
                <a:r>
                  <a:rPr lang="zh-CN" altLang="en-US" dirty="0"/>
                  <a:t>初始条件，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思考下面函数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y=x^2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的梯度下降几何解释，假设学习率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0.1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>
                    <a:solidFill>
                      <a:srgbClr val="FF0000"/>
                    </a:solidFill>
                  </a:rPr>
                  <a:t>x-&gt;?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4" t="-1" r="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9" y="2286000"/>
            <a:ext cx="6260205" cy="36188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梯度下降法</a:t>
            </a:r>
            <a:endParaRPr lang="zh-CN" altLang="en-US" dirty="0"/>
          </a:p>
        </p:txBody>
      </p:sp>
      <p:pic>
        <p:nvPicPr>
          <p:cNvPr id="6" name="内容占位符 5" descr="图片包含 形状&#10;&#10;描述已自动生成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50" y="2000250"/>
            <a:ext cx="5715000" cy="28575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dirty="0">
                <a:sym typeface="+mn-ea"/>
              </a:rPr>
              <a:t>线性回归</a:t>
            </a:r>
            <a:r>
              <a:rPr lang="en-US" altLang="zh-CN" dirty="0">
                <a:sym typeface="+mn-ea"/>
              </a:rPr>
              <a:t>+</a:t>
            </a:r>
            <a:r>
              <a:rPr lang="zh-CN" altLang="en-US" dirty="0">
                <a:sym typeface="+mn-ea"/>
              </a:rPr>
              <a:t>梯度下降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进行房价函数回归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sym typeface="+mn-ea"/>
              </a:rPr>
              <a:t>numpy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matplotlib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假设深圳南山中心位置为</a:t>
            </a:r>
            <a:r>
              <a:rPr lang="en-US" altLang="zh-CN" dirty="0">
                <a:sym typeface="+mn-ea"/>
              </a:rPr>
              <a:t>0.5</a:t>
            </a:r>
            <a:r>
              <a:rPr lang="zh-CN" altLang="en-US" dirty="0">
                <a:sym typeface="+mn-ea"/>
              </a:rPr>
              <a:t>，周边</a:t>
            </a:r>
            <a:r>
              <a:rPr lang="en-US" altLang="zh-CN" dirty="0">
                <a:sym typeface="+mn-ea"/>
              </a:rPr>
              <a:t>0-1</a:t>
            </a:r>
            <a:r>
              <a:rPr lang="zh-CN" altLang="en-US" dirty="0">
                <a:sym typeface="+mn-ea"/>
              </a:rPr>
              <a:t>区域内对应房价为</a:t>
            </a:r>
            <a:r>
              <a:rPr lang="en-US" altLang="zh-CN" dirty="0">
                <a:sym typeface="+mn-ea"/>
              </a:rPr>
              <a:t>y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9720" y="3223895"/>
            <a:ext cx="890460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x = np.linspace(0, 1, 50)</a:t>
            </a:r>
            <a:endParaRPr lang="zh-CN" altLang="en-US"/>
          </a:p>
          <a:p>
            <a:r>
              <a:rPr lang="zh-CN" altLang="en-US"/>
              <a:t>y = np.array([1.07238178,1.0170364,0.98098772,1.00370863,1.04445061,1.10602251</a:t>
            </a:r>
            <a:endParaRPr lang="zh-CN" altLang="en-US"/>
          </a:p>
          <a:p>
            <a:r>
              <a:rPr lang="zh-CN" altLang="en-US"/>
              <a:t>,1.10313956,1.15632729,1.15341822,1.10110894,1.20492149,1.20728225</a:t>
            </a:r>
            <a:endParaRPr lang="zh-CN" altLang="en-US"/>
          </a:p>
          <a:p>
            <a:r>
              <a:rPr lang="zh-CN" altLang="en-US"/>
              <a:t>,1.18456962,1.179104,1.1661111,1.29627646,1.15055874,1.2338195</a:t>
            </a:r>
            <a:endParaRPr lang="zh-CN" altLang="en-US"/>
          </a:p>
          <a:p>
            <a:r>
              <a:rPr lang="zh-CN" altLang="en-US"/>
              <a:t>,1.20024153,1.28895788,1.2971685,1.1562486,1.22715693,1.2563372</a:t>
            </a:r>
            <a:endParaRPr lang="zh-CN" altLang="en-US"/>
          </a:p>
          <a:p>
            <a:r>
              <a:rPr lang="zh-CN" altLang="en-US"/>
              <a:t>,1.29407935,1.24687405,1.34805009,1.18117945,1.27979809,1.22611831</a:t>
            </a:r>
            <a:endParaRPr lang="zh-CN" altLang="en-US"/>
          </a:p>
          <a:p>
            <a:r>
              <a:rPr lang="zh-CN" altLang="en-US"/>
              <a:t>,1.21083584,1.22060672,1.16847706,1.19524818,1.18637369,1.16826647</a:t>
            </a:r>
            <a:endParaRPr lang="zh-CN" altLang="en-US"/>
          </a:p>
          <a:p>
            <a:r>
              <a:rPr lang="zh-CN" altLang="en-US"/>
              <a:t>,1.11734901,1.13540003,1.1701965,1.11857396,1.12874242,1.09255254</a:t>
            </a:r>
            <a:endParaRPr lang="zh-CN" altLang="en-US"/>
          </a:p>
          <a:p>
            <a:r>
              <a:rPr lang="zh-CN" altLang="en-US"/>
              <a:t>,1.11020603,1.00728039,1.03384228,0.97602499,1.00627464,0.92149258</a:t>
            </a:r>
            <a:endParaRPr lang="zh-CN" altLang="en-US"/>
          </a:p>
          <a:p>
            <a:r>
              <a:rPr lang="zh-CN" altLang="en-US"/>
              <a:t>,0.95858817,0.89845713])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535420" y="6489700"/>
            <a:ext cx="2608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ym typeface="+mn-ea"/>
              </a:rPr>
              <a:t>代码见</a:t>
            </a:r>
            <a:r>
              <a:rPr lang="en-US" altLang="zh-CN" dirty="0">
                <a:sym typeface="+mn-ea"/>
              </a:rPr>
              <a:t>lecture2-MLbasic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随机梯度下降法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7886700" cy="4906837"/>
          </a:xfrm>
        </p:spPr>
        <p:txBody>
          <a:bodyPr>
            <a:normAutofit/>
          </a:bodyPr>
          <a:lstStyle/>
          <a:p>
            <a:r>
              <a:rPr lang="zh-CN" altLang="en-US" dirty="0"/>
              <a:t>梯度下降算法学习网络参数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考虑所有样本梯度向量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当样本非常多时候效率很低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-4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9613" y="1828800"/>
            <a:ext cx="3324225" cy="160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11" y="4405462"/>
            <a:ext cx="2167689" cy="48417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随机梯度下降法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8292114" cy="5195595"/>
          </a:xfrm>
        </p:spPr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Stochastic Gradient Descent, SGD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m=1</a:t>
            </a:r>
            <a:r>
              <a:rPr lang="zh-CN" altLang="en-US" dirty="0">
                <a:solidFill>
                  <a:srgbClr val="0070C0"/>
                </a:solidFill>
              </a:rPr>
              <a:t>时称为在线学习或增量学习，优缺点？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611" y="2159706"/>
            <a:ext cx="4296778" cy="10488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11" y="3208583"/>
            <a:ext cx="4709563" cy="21701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r>
              <a:rPr lang="zh-CN" altLang="en-US" dirty="0"/>
              <a:t>回归：阴性、阳性分类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9142" y="2015644"/>
            <a:ext cx="3629025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</a:t>
            </a:r>
            <a:r>
              <a:rPr lang="zh-CN" altLang="en-US"/>
              <a:t>近邻分类（</a:t>
            </a:r>
            <a:r>
              <a:rPr lang="en-US" altLang="zh-CN"/>
              <a:t>KNN)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理论成熟、最简单的机器学习算法之一</a:t>
            </a:r>
            <a:endParaRPr lang="zh-CN" altLang="en-US"/>
          </a:p>
          <a:p>
            <a:r>
              <a:rPr lang="zh-CN" altLang="en-US"/>
              <a:t>给定所有类别的样本特征，测试样本与所有样本计算距离后取最小的前</a:t>
            </a:r>
            <a:r>
              <a:rPr lang="en-US" altLang="zh-CN"/>
              <a:t>K</a:t>
            </a:r>
            <a:r>
              <a:rPr lang="zh-CN" altLang="en-US"/>
              <a:t>个距离，这</a:t>
            </a:r>
            <a:r>
              <a:rPr lang="en-US" altLang="zh-CN"/>
              <a:t>K</a:t>
            </a:r>
            <a:r>
              <a:rPr lang="zh-CN" altLang="en-US"/>
              <a:t>个样本大多数属于某一个类别，则该样本也属于这个类别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366645" y="3566795"/>
            <a:ext cx="4215130" cy="3291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简单的人工智能系统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人工规则很难解决高维数据问题</a:t>
            </a:r>
            <a:endParaRPr lang="zh-CN" altLang="en-US"/>
          </a:p>
          <a:p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机器学习：语音“你好”  手写数字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036" y="2809413"/>
            <a:ext cx="4153009" cy="1534926"/>
          </a:xfrm>
          <a:prstGeom prst="rect">
            <a:avLst/>
          </a:prstGeom>
        </p:spPr>
      </p:pic>
      <p:pic>
        <p:nvPicPr>
          <p:cNvPr id="6" name="Picture 2" descr="âPattern Recognition handwrite numberâçå¾çæç´¢ç»æ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5643" y="4608680"/>
            <a:ext cx="3670974" cy="216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线性判别函数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考虑用线性函数进行二分类，假设训练数据：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线性函数试图学习出：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也就是：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5674" y="1988362"/>
            <a:ext cx="7210425" cy="514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4418" b="39406"/>
          <a:stretch>
            <a:fillRect/>
          </a:stretch>
        </p:blipFill>
        <p:spPr>
          <a:xfrm>
            <a:off x="2402958" y="3176686"/>
            <a:ext cx="3909077" cy="11105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21148" t="71786" b="6250"/>
          <a:stretch>
            <a:fillRect/>
          </a:stretch>
        </p:blipFill>
        <p:spPr>
          <a:xfrm>
            <a:off x="2402958" y="4768260"/>
            <a:ext cx="3620102" cy="4518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线性判别函数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函数等于</a:t>
            </a:r>
            <a:r>
              <a:rPr lang="en-US" altLang="zh-CN" dirty="0"/>
              <a:t>0</a:t>
            </a:r>
            <a:r>
              <a:rPr lang="zh-CN" altLang="en-US" dirty="0"/>
              <a:t>时候称为：决策边界、决策平面、超平面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6803" y="1859694"/>
            <a:ext cx="4100956" cy="39682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线性判别函数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多类分类问题</a:t>
            </a:r>
            <a:endParaRPr lang="en-US" altLang="zh-CN" dirty="0"/>
          </a:p>
          <a:p>
            <a:pPr lvl="1"/>
            <a:r>
              <a:rPr lang="en-US" altLang="zh-CN" dirty="0"/>
              <a:t>one vs. all (C</a:t>
            </a:r>
            <a:r>
              <a:rPr lang="zh-CN" altLang="en-US" dirty="0"/>
              <a:t>个分类器</a:t>
            </a:r>
            <a:r>
              <a:rPr lang="en-US" altLang="zh-CN" dirty="0"/>
              <a:t>, </a:t>
            </a:r>
            <a:r>
              <a:rPr lang="zh-CN" altLang="en-US" dirty="0"/>
              <a:t>取值最高的类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one vs. one (C(C-1)/2 </a:t>
            </a:r>
            <a:r>
              <a:rPr lang="zh-CN" altLang="en-US" dirty="0"/>
              <a:t>个分类器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115" y="2510058"/>
            <a:ext cx="8210550" cy="33051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决策平面</a:t>
            </a:r>
            <a:endParaRPr lang="en-US" altLang="zh-CN" dirty="0"/>
          </a:p>
          <a:p>
            <a:r>
              <a:rPr lang="zh-CN" altLang="en-US" dirty="0"/>
              <a:t>假如所有样本线性可分：</a:t>
            </a:r>
            <a:endParaRPr lang="en-US" altLang="zh-CN" dirty="0"/>
          </a:p>
          <a:p>
            <a:r>
              <a:rPr lang="zh-CN" altLang="en-US" dirty="0"/>
              <a:t>样本</a:t>
            </a:r>
            <a:r>
              <a:rPr lang="en-US" altLang="zh-CN" dirty="0"/>
              <a:t>xi</a:t>
            </a:r>
            <a:r>
              <a:rPr lang="zh-CN" altLang="en-US" dirty="0"/>
              <a:t>到决策平面距离以及间距（</a:t>
            </a:r>
            <a:r>
              <a:rPr lang="en-US" altLang="zh-CN" dirty="0"/>
              <a:t>margin</a:t>
            </a:r>
            <a:r>
              <a:rPr lang="zh-CN" altLang="en-US" dirty="0"/>
              <a:t>）：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SVM</a:t>
            </a:r>
            <a:r>
              <a:rPr lang="zh-CN" altLang="en-US" dirty="0"/>
              <a:t>目标是寻找使得间距最大化的超平面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3231" y="1044881"/>
            <a:ext cx="2667000" cy="1533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0146" y="3200757"/>
            <a:ext cx="4657725" cy="1047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9641" y="3507098"/>
            <a:ext cx="1762125" cy="5429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6046" y="4869953"/>
            <a:ext cx="5159156" cy="146943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直观解释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存在一个分类面，两个点集到此平面的最小距离最大，两个点集中的边缘点到此平面的距离最大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05" y="2420265"/>
            <a:ext cx="7083790" cy="3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限制参数和间距：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最终目标为：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200" y="1746766"/>
            <a:ext cx="1371600" cy="542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6559" y="2799134"/>
            <a:ext cx="5103192" cy="12691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支持向量（</a:t>
            </a:r>
            <a:r>
              <a:rPr lang="en-US" altLang="zh-CN" dirty="0"/>
              <a:t>support vectors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838" y="1906207"/>
            <a:ext cx="4325126" cy="41830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7167" y="1253331"/>
            <a:ext cx="2209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</a:t>
            </a:r>
            <a:r>
              <a:rPr lang="en-US" altLang="zh-CN" dirty="0"/>
              <a:t>vs</a:t>
            </a:r>
            <a:r>
              <a:rPr lang="zh-CN" altLang="en-US" dirty="0"/>
              <a:t>非线性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effectLst/>
                <a:latin typeface="-apple-system"/>
              </a:rPr>
              <a:t>判别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决策边界是否是直线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5" name="流程圖: 程序 18"/>
          <p:cNvSpPr/>
          <p:nvPr/>
        </p:nvSpPr>
        <p:spPr>
          <a:xfrm>
            <a:off x="940881" y="1977762"/>
            <a:ext cx="3240360" cy="223224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乘號 3"/>
          <p:cNvSpPr/>
          <p:nvPr/>
        </p:nvSpPr>
        <p:spPr>
          <a:xfrm>
            <a:off x="1804977" y="3609020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乘號 4"/>
          <p:cNvSpPr/>
          <p:nvPr/>
        </p:nvSpPr>
        <p:spPr>
          <a:xfrm>
            <a:off x="2741081" y="3681028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乘號 5"/>
          <p:cNvSpPr/>
          <p:nvPr/>
        </p:nvSpPr>
        <p:spPr>
          <a:xfrm>
            <a:off x="2072435" y="2049770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乘號 6"/>
          <p:cNvSpPr/>
          <p:nvPr/>
        </p:nvSpPr>
        <p:spPr>
          <a:xfrm>
            <a:off x="2381041" y="3825044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乘號 7"/>
          <p:cNvSpPr/>
          <p:nvPr/>
        </p:nvSpPr>
        <p:spPr>
          <a:xfrm>
            <a:off x="2381041" y="2121778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乘號 8"/>
          <p:cNvSpPr/>
          <p:nvPr/>
        </p:nvSpPr>
        <p:spPr>
          <a:xfrm>
            <a:off x="1732969" y="2265794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乘號 9"/>
          <p:cNvSpPr/>
          <p:nvPr/>
        </p:nvSpPr>
        <p:spPr>
          <a:xfrm>
            <a:off x="1372929" y="2769850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流程圖: 接點 10"/>
          <p:cNvSpPr/>
          <p:nvPr/>
        </p:nvSpPr>
        <p:spPr>
          <a:xfrm>
            <a:off x="2309033" y="2553826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流程圖: 接點 11"/>
          <p:cNvSpPr/>
          <p:nvPr/>
        </p:nvSpPr>
        <p:spPr>
          <a:xfrm>
            <a:off x="2021001" y="2697842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流程圖: 接點 12"/>
          <p:cNvSpPr/>
          <p:nvPr/>
        </p:nvSpPr>
        <p:spPr>
          <a:xfrm>
            <a:off x="2597065" y="2553826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流程圖: 接點 13"/>
          <p:cNvSpPr/>
          <p:nvPr/>
        </p:nvSpPr>
        <p:spPr>
          <a:xfrm>
            <a:off x="2381041" y="2769850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流程圖: 接點 14"/>
          <p:cNvSpPr/>
          <p:nvPr/>
        </p:nvSpPr>
        <p:spPr>
          <a:xfrm>
            <a:off x="2237025" y="2985874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流程圖: 接點 15"/>
          <p:cNvSpPr/>
          <p:nvPr/>
        </p:nvSpPr>
        <p:spPr>
          <a:xfrm>
            <a:off x="2799373" y="2769850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流程圖: 接點 16"/>
          <p:cNvSpPr/>
          <p:nvPr/>
        </p:nvSpPr>
        <p:spPr>
          <a:xfrm>
            <a:off x="2525057" y="2985874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流程圖: 接點 17"/>
          <p:cNvSpPr/>
          <p:nvPr/>
        </p:nvSpPr>
        <p:spPr>
          <a:xfrm>
            <a:off x="2381041" y="3129890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乘號 19"/>
          <p:cNvSpPr/>
          <p:nvPr/>
        </p:nvSpPr>
        <p:spPr>
          <a:xfrm>
            <a:off x="3080547" y="3345914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乘號 20"/>
          <p:cNvSpPr/>
          <p:nvPr/>
        </p:nvSpPr>
        <p:spPr>
          <a:xfrm>
            <a:off x="3152555" y="2528900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乘號 21"/>
          <p:cNvSpPr/>
          <p:nvPr/>
        </p:nvSpPr>
        <p:spPr>
          <a:xfrm>
            <a:off x="3296571" y="2913866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乘號 22"/>
          <p:cNvSpPr/>
          <p:nvPr/>
        </p:nvSpPr>
        <p:spPr>
          <a:xfrm>
            <a:off x="2864523" y="2121778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乘號 23"/>
          <p:cNvSpPr/>
          <p:nvPr/>
        </p:nvSpPr>
        <p:spPr>
          <a:xfrm>
            <a:off x="1516945" y="3104964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流程圖: 接點 24"/>
          <p:cNvSpPr/>
          <p:nvPr/>
        </p:nvSpPr>
        <p:spPr>
          <a:xfrm>
            <a:off x="1948993" y="2985874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流程圖: 接點 25"/>
          <p:cNvSpPr/>
          <p:nvPr/>
        </p:nvSpPr>
        <p:spPr>
          <a:xfrm>
            <a:off x="2021001" y="3201898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流程圖: 接點 26"/>
          <p:cNvSpPr/>
          <p:nvPr/>
        </p:nvSpPr>
        <p:spPr>
          <a:xfrm>
            <a:off x="2583349" y="3329297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9" name="流程圖: 接點 27"/>
          <p:cNvSpPr/>
          <p:nvPr/>
        </p:nvSpPr>
        <p:spPr>
          <a:xfrm>
            <a:off x="2799373" y="3113273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0" name="Picture 1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7025" y="4208100"/>
            <a:ext cx="447675" cy="36195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198" y="2625834"/>
            <a:ext cx="447675" cy="361950"/>
          </a:xfrm>
          <a:prstGeom prst="rect">
            <a:avLst/>
          </a:prstGeom>
          <a:noFill/>
        </p:spPr>
      </p:pic>
      <p:sp>
        <p:nvSpPr>
          <p:cNvPr id="32" name="乘號 30"/>
          <p:cNvSpPr/>
          <p:nvPr/>
        </p:nvSpPr>
        <p:spPr>
          <a:xfrm>
            <a:off x="1516945" y="3320988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乘號 31"/>
          <p:cNvSpPr/>
          <p:nvPr/>
        </p:nvSpPr>
        <p:spPr>
          <a:xfrm>
            <a:off x="2093009" y="3753036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乘號 32"/>
          <p:cNvSpPr/>
          <p:nvPr/>
        </p:nvSpPr>
        <p:spPr>
          <a:xfrm>
            <a:off x="1588953" y="2553826"/>
            <a:ext cx="236598" cy="24095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流程圖: 接點 33"/>
          <p:cNvSpPr/>
          <p:nvPr/>
        </p:nvSpPr>
        <p:spPr>
          <a:xfrm>
            <a:off x="2237025" y="3401305"/>
            <a:ext cx="157732" cy="160633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0597" y="2038244"/>
            <a:ext cx="1933575" cy="361950"/>
          </a:xfrm>
          <a:prstGeom prst="rect">
            <a:avLst/>
          </a:prstGeom>
          <a:noFill/>
        </p:spPr>
      </p:pic>
      <p:cxnSp>
        <p:nvCxnSpPr>
          <p:cNvPr id="37" name="直線接點 35"/>
          <p:cNvCxnSpPr/>
          <p:nvPr/>
        </p:nvCxnSpPr>
        <p:spPr>
          <a:xfrm rot="10800000" flipV="1">
            <a:off x="1372929" y="2121778"/>
            <a:ext cx="2160240" cy="187220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向下箭號 36"/>
          <p:cNvSpPr/>
          <p:nvPr/>
        </p:nvSpPr>
        <p:spPr>
          <a:xfrm>
            <a:off x="6207384" y="2542300"/>
            <a:ext cx="283055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9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04493" y="3118364"/>
            <a:ext cx="4619625" cy="361950"/>
          </a:xfrm>
          <a:prstGeom prst="rect">
            <a:avLst/>
          </a:prstGeom>
          <a:noFill/>
        </p:spPr>
      </p:pic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47467" y="3741003"/>
            <a:ext cx="2733675" cy="361950"/>
          </a:xfrm>
          <a:prstGeom prst="rect">
            <a:avLst/>
          </a:prstGeom>
          <a:noFill/>
        </p:spPr>
      </p:pic>
      <p:sp>
        <p:nvSpPr>
          <p:cNvPr id="41" name="橢圓 39"/>
          <p:cNvSpPr/>
          <p:nvPr/>
        </p:nvSpPr>
        <p:spPr>
          <a:xfrm>
            <a:off x="1804977" y="2337802"/>
            <a:ext cx="1296144" cy="1368152"/>
          </a:xfrm>
          <a:prstGeom prst="ellipse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897" y="5432263"/>
            <a:ext cx="3319103" cy="48732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朴素贝叶斯方法（</a:t>
            </a:r>
            <a:r>
              <a:rPr lang="en-US" altLang="zh-CN" dirty="0"/>
              <a:t>Naïve Bayes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7886700" cy="5030511"/>
          </a:xfrm>
        </p:spPr>
        <p:txBody>
          <a:bodyPr/>
          <a:lstStyle/>
          <a:p>
            <a:r>
              <a:rPr lang="zh-CN" altLang="en-US" dirty="0"/>
              <a:t>用于描述</a:t>
            </a:r>
            <a:r>
              <a:rPr lang="en-US" altLang="zh-CN" dirty="0"/>
              <a:t>2</a:t>
            </a:r>
            <a:r>
              <a:rPr lang="zh-CN" altLang="en-US" dirty="0"/>
              <a:t>个条件概率的贝叶斯公式：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假设一个样本的属性和所有可能的类别如：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则它的类别为：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36252" y="1816152"/>
            <a:ext cx="3356125" cy="7909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1851" y="3303335"/>
            <a:ext cx="4495800" cy="857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265" y="4872147"/>
            <a:ext cx="6629400" cy="45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95153" y="591450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概率怎么算？</a:t>
            </a:r>
            <a:endParaRPr lang="zh-CN" altLang="en-US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朴素贝叶斯方法（</a:t>
            </a:r>
            <a:r>
              <a:rPr lang="en-US" altLang="zh-CN" dirty="0"/>
              <a:t>Naïve Bayes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在训练数据中统计得出</a:t>
            </a:r>
            <a:r>
              <a:rPr lang="en-US" altLang="zh-CN" dirty="0"/>
              <a:t>P(</a:t>
            </a:r>
            <a:r>
              <a:rPr lang="en-US" altLang="zh-CN" dirty="0" err="1"/>
              <a:t>y</a:t>
            </a:r>
            <a:r>
              <a:rPr lang="en-US" altLang="zh-CN" sz="1600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以及每个属性在给定类别的概率</a:t>
            </a:r>
            <a:r>
              <a:rPr lang="zh-CN" altLang="en-US" dirty="0">
                <a:sym typeface="+mn-ea"/>
              </a:rPr>
              <a:t>（</a:t>
            </a:r>
            <a:r>
              <a:rPr lang="en-US" altLang="zh-CN" dirty="0">
                <a:sym typeface="+mn-ea"/>
              </a:rPr>
              <a:t>y,x</a:t>
            </a:r>
            <a:r>
              <a:rPr lang="zh-CN" altLang="en-US" dirty="0">
                <a:sym typeface="+mn-ea"/>
              </a:rPr>
              <a:t>的概率表）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ym typeface="+mn-ea"/>
              </a:rPr>
              <a:t>则对于新样本</a:t>
            </a:r>
            <a:r>
              <a:rPr lang="en-US" altLang="zh-CN" dirty="0">
                <a:sym typeface="+mn-ea"/>
              </a:rPr>
              <a:t>x</a:t>
            </a:r>
            <a:r>
              <a:rPr lang="zh-CN" altLang="en-US" dirty="0">
                <a:sym typeface="+mn-ea"/>
              </a:rPr>
              <a:t>：（</a:t>
            </a:r>
            <a:r>
              <a:rPr lang="en-US" altLang="zh-CN" dirty="0">
                <a:sym typeface="+mn-ea"/>
              </a:rPr>
              <a:t>P(x)</a:t>
            </a:r>
            <a:r>
              <a:rPr lang="zh-CN" altLang="en-US" dirty="0">
                <a:sym typeface="+mn-ea"/>
              </a:rPr>
              <a:t>对于所有的左边表达式都是一样，只关心分子）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1214"/>
          <a:stretch>
            <a:fillRect/>
          </a:stretch>
        </p:blipFill>
        <p:spPr>
          <a:xfrm>
            <a:off x="698376" y="2445423"/>
            <a:ext cx="8115300" cy="4989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7024" y="4518837"/>
            <a:ext cx="457200" cy="498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5" y="4309864"/>
            <a:ext cx="8153400" cy="1076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机器学习能做什么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机器学习：人工智能的分支，主要专注于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在经验数据内让机器模仿人类行为的模型及算法设计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图示 5"/>
          <p:cNvGraphicFramePr>
            <a:graphicFrameLocks noGrp="1"/>
          </p:cNvGraphicFramePr>
          <p:nvPr/>
        </p:nvGraphicFramePr>
        <p:xfrm>
          <a:off x="392430" y="1899285"/>
          <a:ext cx="8229600" cy="4937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8C20A5-A9D8-4D3E-B587-799A3BB16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98C20A5-A9D8-4D3E-B587-799A3BB16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701DB57-D095-4995-BA9F-3DC318F85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E701DB57-D095-4995-BA9F-3DC318F851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7CC688-649A-434F-9080-67500DD1A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037CC688-649A-434F-9080-67500DD1A7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B9F075-4423-4B3D-A2BD-A73956F19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33B9F075-4423-4B3D-A2BD-A73956F195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091779-FD2E-4FDC-86F2-2AC227D58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66091779-FD2E-4FDC-86F2-2AC227D581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9ABC5AB-FD09-427D-B12C-5C8B1CBD27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69ABC5AB-FD09-427D-B12C-5C8B1CBD27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B8380FE-0DCB-4F6C-B2BC-0BBB10FD4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5B8380FE-0DCB-4F6C-B2BC-0BBB10FD4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2EAD14C-C4CD-43F4-BBC5-79864427DD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42EAD14C-C4CD-43F4-BBC5-79864427DD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8FFD0A5-EFF7-4D75-9190-24A2A39A0A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78FFD0A5-EFF7-4D75-9190-24A2A39A0A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CC1104-E240-42BE-900E-835E00B649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8CC1104-E240-42BE-900E-835E00B649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B76B01-ABE5-4B2A-967E-5B81E7EB1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B8B76B01-ABE5-4B2A-967E-5B81E7EB1B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5B8F60-B6E3-4D33-8006-A534B52196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5F5B8F60-B6E3-4D33-8006-A534B52196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84FF441-C91D-4E7A-BC24-9D042BC82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484FF441-C91D-4E7A-BC24-9D042BC82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2C33EA9-1F67-42E9-95A3-083353CED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52C33EA9-1F67-42E9-95A3-083353CEDF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56E607-9E9A-461B-9DA8-D9F7AFDF10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2456E607-9E9A-461B-9DA8-D9F7AFDF10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11CDAD6-EF43-4F94-BA41-40CBC4469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graphicEl>
                                              <a:dgm id="{E11CDAD6-EF43-4F94-BA41-40CBC4469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57452C-E001-4B6F-B3D9-B5C2BCE6A1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graphicEl>
                                              <a:dgm id="{FE57452C-E001-4B6F-B3D9-B5C2BCE6A1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A85DED-C01F-403C-9517-F2C92D2E1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graphicEl>
                                              <a:dgm id="{68A85DED-C01F-403C-9517-F2C92D2E1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B3CEF5-212B-4333-BDA5-5231AF4221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graphicEl>
                                              <a:dgm id="{E5B3CEF5-212B-4333-BDA5-5231AF4221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917292-0880-4240-9CF8-AB0D0F2B08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graphicEl>
                                              <a:dgm id="{AC917292-0880-4240-9CF8-AB0D0F2B08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4DFC46-14FD-44CF-889B-312D88109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graphicEl>
                                              <a:dgm id="{3D4DFC46-14FD-44CF-889B-312D88109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5C558E-2E7D-4D1A-ABA2-D5D2DD8620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>
                                            <p:graphicEl>
                                              <a:dgm id="{4D5C558E-2E7D-4D1A-ABA2-D5D2DD8620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CFDB172-E668-43FE-B146-64584C675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graphicEl>
                                              <a:dgm id="{7CFDB172-E668-43FE-B146-64584C675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3A758F-4CD4-4A21-B44A-EE5D604322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>
                                            <p:graphicEl>
                                              <a:dgm id="{AF3A758F-4CD4-4A21-B44A-EE5D604322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AD3BB15-FD98-48A1-AE91-B49E6520FB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>
                                            <p:graphicEl>
                                              <a:dgm id="{EAD3BB15-FD98-48A1-AE91-B49E6520FB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如何选择模型？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98500" y="1252538"/>
            <a:ext cx="7886700" cy="4352925"/>
          </a:xfrm>
        </p:spPr>
        <p:txBody>
          <a:bodyPr/>
          <a:lstStyle/>
          <a:p>
            <a:r>
              <a:rPr lang="zh-CN" altLang="en-US" dirty="0"/>
              <a:t>模型选择</a:t>
            </a:r>
            <a:endParaRPr lang="en-US" altLang="zh-CN" dirty="0"/>
          </a:p>
          <a:p>
            <a:pPr lvl="1"/>
            <a:r>
              <a:rPr lang="zh-CN" altLang="en-US" dirty="0"/>
              <a:t>拟合能力强的模型一般复杂度会比较高，容易过拟合。</a:t>
            </a:r>
            <a:endParaRPr lang="en-US" altLang="zh-CN" dirty="0"/>
          </a:p>
          <a:p>
            <a:pPr lvl="1"/>
            <a:r>
              <a:rPr lang="zh-CN" altLang="en-US" dirty="0"/>
              <a:t>如果限制模型复杂度，降低拟合能力，可能会欠拟合。</a:t>
            </a:r>
            <a:endParaRPr lang="en-US" altLang="zh-CN" dirty="0"/>
          </a:p>
          <a:p>
            <a:r>
              <a:rPr lang="zh-CN" altLang="en-US" dirty="0"/>
              <a:t>偏差与方差分解</a:t>
            </a:r>
            <a:endParaRPr lang="en-US" altLang="zh-CN" dirty="0"/>
          </a:p>
          <a:p>
            <a:pPr lvl="1"/>
            <a:r>
              <a:rPr lang="zh-CN" altLang="en-US" dirty="0"/>
              <a:t>期望错误可以分解为</a:t>
            </a: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43" y="3799566"/>
            <a:ext cx="4422538" cy="715743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25" y="4895215"/>
            <a:ext cx="2985840" cy="474760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41" y="5007987"/>
            <a:ext cx="2942473" cy="720264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52" y="5797507"/>
            <a:ext cx="3264694" cy="643446"/>
          </a:xfrm>
          <a:prstGeom prst="rect">
            <a:avLst/>
          </a:prstGeom>
        </p:spPr>
      </p:pic>
      <p:cxnSp>
        <p:nvCxnSpPr>
          <p:cNvPr id="11" name="直接连接符 10"/>
          <p:cNvCxnSpPr>
            <a:endCxn id="8" idx="0"/>
          </p:cNvCxnSpPr>
          <p:nvPr/>
        </p:nvCxnSpPr>
        <p:spPr>
          <a:xfrm>
            <a:off x="6362065" y="4369166"/>
            <a:ext cx="869280" cy="5260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9" idx="0"/>
          </p:cNvCxnSpPr>
          <p:nvPr/>
        </p:nvCxnSpPr>
        <p:spPr>
          <a:xfrm flipH="1">
            <a:off x="1845778" y="4448634"/>
            <a:ext cx="1812876" cy="5593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10" idx="0"/>
          </p:cNvCxnSpPr>
          <p:nvPr/>
        </p:nvCxnSpPr>
        <p:spPr>
          <a:xfrm flipH="1">
            <a:off x="4881434" y="4369166"/>
            <a:ext cx="371099" cy="14283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如何选择模型？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偏差和方差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025" y="1974493"/>
            <a:ext cx="4560290" cy="4114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92541" y="2050691"/>
            <a:ext cx="2362200" cy="2057399"/>
          </a:xfrm>
          <a:prstGeom prst="rect">
            <a:avLst/>
          </a:prstGeom>
          <a:ln w="28575">
            <a:solidFill>
              <a:srgbClr val="00B0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29" y="2706993"/>
            <a:ext cx="4384138" cy="2802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集成模型：有效的降低方差的方法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13" name="内容占位符 2"/>
          <p:cNvSpPr>
            <a:spLocks noGrp="1"/>
          </p:cNvSpPr>
          <p:nvPr>
            <p:ph sz="quarter" idx="1"/>
          </p:nvPr>
        </p:nvSpPr>
        <p:spPr>
          <a:xfrm>
            <a:off x="438150" y="1219200"/>
            <a:ext cx="8229600" cy="4937760"/>
          </a:xfrm>
        </p:spPr>
        <p:txBody>
          <a:bodyPr/>
          <a:lstStyle/>
          <a:p>
            <a:r>
              <a:rPr lang="zh-CN" altLang="en-US" dirty="0"/>
              <a:t>集成模型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通过多个高方差模型的平均来降低方差。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集成模型的期望错误</a:t>
            </a:r>
            <a:r>
              <a:rPr lang="zh-CN" altLang="en-US" dirty="0">
                <a:solidFill>
                  <a:srgbClr val="FF0000"/>
                </a:solidFill>
              </a:rPr>
              <a:t>大于等于所有模型的平均期望错误的</a:t>
            </a:r>
            <a:r>
              <a:rPr lang="en-US" altLang="zh-CN" dirty="0">
                <a:solidFill>
                  <a:srgbClr val="FF0000"/>
                </a:solidFill>
              </a:rPr>
              <a:t>1/M</a:t>
            </a:r>
            <a:r>
              <a:rPr lang="zh-CN" altLang="en-US" dirty="0">
                <a:solidFill>
                  <a:srgbClr val="FF0000"/>
                </a:solidFill>
              </a:rPr>
              <a:t>，小于等于所有模型的平均期望错误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676400"/>
            <a:ext cx="2770487" cy="827336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398135"/>
            <a:ext cx="3929862" cy="75864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特征工程问题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实际应用中，</a:t>
            </a:r>
            <a:r>
              <a:rPr lang="zh-CN" altLang="en-US" dirty="0">
                <a:solidFill>
                  <a:srgbClr val="FF0000"/>
                </a:solidFill>
              </a:rPr>
              <a:t>特征</a:t>
            </a:r>
            <a:r>
              <a:rPr lang="zh-CN" altLang="en-US" dirty="0"/>
              <a:t>往往比分类器更重要</a:t>
            </a:r>
            <a:endParaRPr lang="en-US" altLang="zh-CN" dirty="0"/>
          </a:p>
          <a:p>
            <a:pPr lvl="1"/>
            <a:r>
              <a:rPr lang="zh-CN" altLang="en-US" sz="2000" dirty="0"/>
              <a:t>预处理：经过数据的预处理，如去除噪声等。比如在文本分类中，去除停用词等。</a:t>
            </a:r>
            <a:endParaRPr lang="en-US" altLang="zh-CN" sz="2000" dirty="0"/>
          </a:p>
          <a:p>
            <a:pPr lvl="1"/>
            <a:r>
              <a:rPr lang="zh-CN" altLang="en-US" sz="2000" dirty="0"/>
              <a:t>特征提取：从原始数据中提取一些有效的特征。比如在图像分类中，提取边缘、尺度不变特征变换特征等。</a:t>
            </a:r>
            <a:endParaRPr lang="zh-CN" altLang="en-US" sz="2000" dirty="0"/>
          </a:p>
          <a:p>
            <a:pPr lvl="1"/>
            <a:r>
              <a:rPr lang="zh-CN" altLang="en-US" sz="2000" dirty="0"/>
              <a:t>特征转换：对特征进行一定的加工，比如降维和升维。降维包括</a:t>
            </a:r>
            <a:endParaRPr lang="en-US" altLang="zh-CN" sz="2000" dirty="0"/>
          </a:p>
          <a:p>
            <a:pPr lvl="2"/>
            <a:r>
              <a:rPr lang="zh-CN" altLang="en-US" sz="1800" dirty="0"/>
              <a:t>特征抽取（</a:t>
            </a:r>
            <a:r>
              <a:rPr lang="en-US" altLang="zh-CN" sz="1800" dirty="0"/>
              <a:t>Feature Extraction</a:t>
            </a:r>
            <a:r>
              <a:rPr lang="zh-CN" altLang="en-US" sz="1800" dirty="0"/>
              <a:t>）：</a:t>
            </a:r>
            <a:r>
              <a:rPr lang="en-US" altLang="zh-CN" sz="1800" dirty="0"/>
              <a:t> PCA</a:t>
            </a:r>
            <a:r>
              <a:rPr lang="zh-CN" altLang="en-US" sz="1800" dirty="0"/>
              <a:t>、</a:t>
            </a:r>
            <a:r>
              <a:rPr lang="en-US" altLang="zh-CN" sz="1800" dirty="0"/>
              <a:t>LDA</a:t>
            </a:r>
            <a:endParaRPr lang="en-US" altLang="zh-CN" sz="1800" dirty="0"/>
          </a:p>
          <a:p>
            <a:pPr lvl="2"/>
            <a:r>
              <a:rPr lang="zh-CN" altLang="en-US" sz="1800" dirty="0"/>
              <a:t>特征选择（</a:t>
            </a:r>
            <a:r>
              <a:rPr lang="en-US" altLang="zh-CN" sz="1800" dirty="0"/>
              <a:t>Feature Selection</a:t>
            </a:r>
            <a:r>
              <a:rPr lang="zh-CN" altLang="en-US" sz="1800" dirty="0"/>
              <a:t>）：互信息、</a:t>
            </a:r>
            <a:r>
              <a:rPr lang="en-US" altLang="zh-CN" sz="1800" dirty="0"/>
              <a:t>TF-IDF</a:t>
            </a: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686" y="4400263"/>
            <a:ext cx="8606079" cy="157251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性能评价方法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分类：</a:t>
            </a:r>
            <a:r>
              <a:rPr lang="en-US" altLang="zh-CN" dirty="0"/>
              <a:t>Acc, Precision, Recall, F</a:t>
            </a:r>
            <a:r>
              <a:rPr lang="zh-CN" altLang="en-US" dirty="0"/>
              <a:t>值，</a:t>
            </a:r>
            <a:r>
              <a:rPr lang="en-US" altLang="zh-CN" dirty="0"/>
              <a:t>PR</a:t>
            </a:r>
            <a:r>
              <a:rPr lang="zh-CN" altLang="en-US" dirty="0"/>
              <a:t>曲线、</a:t>
            </a:r>
            <a:r>
              <a:rPr lang="en-US" altLang="zh-CN" dirty="0"/>
              <a:t>AUC</a:t>
            </a:r>
            <a:r>
              <a:rPr lang="zh-CN" altLang="en-US" dirty="0"/>
              <a:t>曲线、</a:t>
            </a:r>
            <a:r>
              <a:rPr lang="en-US" altLang="zh-CN" dirty="0"/>
              <a:t>ROC</a:t>
            </a:r>
            <a:r>
              <a:rPr lang="zh-CN" altLang="en-US" dirty="0"/>
              <a:t>曲线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检测？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Intersection over Union-</a:t>
            </a:r>
            <a:r>
              <a:rPr lang="en-US" altLang="zh-CN" dirty="0" err="1"/>
              <a:t>IoU</a:t>
            </a:r>
            <a:r>
              <a:rPr lang="en-US" altLang="zh-CN" dirty="0"/>
              <a:t>, average precision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回归？</a:t>
            </a:r>
            <a:r>
              <a:rPr lang="en-US" altLang="zh-CN" dirty="0"/>
              <a:t>MSE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课外扩充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决策树</a:t>
            </a:r>
            <a:endParaRPr lang="en-US" altLang="zh-CN" dirty="0"/>
          </a:p>
          <a:p>
            <a:r>
              <a:rPr lang="zh-CN" altLang="en-US" dirty="0"/>
              <a:t>随机森林</a:t>
            </a:r>
            <a:endParaRPr lang="en-US" altLang="zh-CN" dirty="0"/>
          </a:p>
          <a:p>
            <a:r>
              <a:rPr lang="en-US" altLang="zh-CN" dirty="0"/>
              <a:t>DBSCAN</a:t>
            </a:r>
            <a:r>
              <a:rPr lang="zh-CN" altLang="en-US" dirty="0"/>
              <a:t>聚类</a:t>
            </a:r>
            <a:endParaRPr lang="en-US" altLang="zh-CN" dirty="0"/>
          </a:p>
          <a:p>
            <a:r>
              <a:rPr lang="zh-CN" altLang="en-US" dirty="0"/>
              <a:t>高斯混合模型（</a:t>
            </a:r>
            <a:r>
              <a:rPr lang="en-US" altLang="zh-CN" dirty="0"/>
              <a:t>GMM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主元成分分析（</a:t>
            </a:r>
            <a:r>
              <a:rPr lang="en-US" altLang="zh-CN" dirty="0"/>
              <a:t>PCA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人工神经网络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神经元的数学模型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1943</a:t>
            </a:r>
            <a:r>
              <a:rPr lang="zh-CN" altLang="en-US" dirty="0"/>
              <a:t>年，</a:t>
            </a:r>
            <a:r>
              <a:rPr lang="en-US" altLang="zh-CN" dirty="0"/>
              <a:t>McCulloch</a:t>
            </a:r>
            <a:r>
              <a:rPr lang="zh-CN" altLang="en-US" dirty="0"/>
              <a:t>和</a:t>
            </a:r>
            <a:r>
              <a:rPr lang="en-US" altLang="zh-CN" dirty="0"/>
              <a:t>Pitts</a:t>
            </a:r>
            <a:r>
              <a:rPr lang="zh-CN" altLang="en-US" dirty="0"/>
              <a:t>根据神经元传递中的“ </a:t>
            </a:r>
            <a:r>
              <a:rPr lang="en-US" altLang="zh-CN" dirty="0"/>
              <a:t>0,1</a:t>
            </a:r>
            <a:r>
              <a:rPr lang="zh-CN" altLang="en-US" dirty="0"/>
              <a:t>律”和神经传递中信号不但有不同的强度，而且有兴奋和抑制两种情况，第</a:t>
            </a:r>
            <a:r>
              <a:rPr lang="en-US" altLang="zh-CN" dirty="0"/>
              <a:t>1</a:t>
            </a:r>
            <a:r>
              <a:rPr lang="zh-CN" altLang="en-US" dirty="0"/>
              <a:t>次提出了神经元的数学模型，即</a:t>
            </a:r>
            <a:r>
              <a:rPr lang="en-US" altLang="zh-CN" dirty="0"/>
              <a:t>M-P</a:t>
            </a:r>
            <a:r>
              <a:rPr lang="zh-CN" altLang="en-US" dirty="0"/>
              <a:t>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8206"/>
            <a:ext cx="4572000" cy="245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413" y="3588773"/>
            <a:ext cx="3429211" cy="25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  <a:r>
              <a:rPr lang="en-US" altLang="zh-CN" dirty="0"/>
              <a:t>(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Perceptron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500309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Frank Rosenblatt</a:t>
            </a:r>
            <a:r>
              <a:rPr lang="zh-CN" altLang="en-US" dirty="0"/>
              <a:t>在</a:t>
            </a:r>
            <a:r>
              <a:rPr lang="en-US" altLang="zh-CN" dirty="0"/>
              <a:t>1957</a:t>
            </a:r>
            <a:r>
              <a:rPr lang="zh-CN" altLang="en-US" dirty="0"/>
              <a:t>年发明的感知器就是</a:t>
            </a:r>
            <a:r>
              <a:rPr lang="en-US" altLang="zh-CN" dirty="0"/>
              <a:t>M-P</a:t>
            </a:r>
            <a:r>
              <a:rPr lang="zh-CN" altLang="en-US" dirty="0"/>
              <a:t>的衍生：接受⼏个⼆进制输⼊，产生一个二进制输出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</a:t>
            </a:r>
            <a:r>
              <a:rPr lang="zh-CN" altLang="en-US" dirty="0"/>
              <a:t>是输入对输出的重要性</a:t>
            </a:r>
            <a:r>
              <a:rPr lang="zh-CN" altLang="en-US" dirty="0">
                <a:solidFill>
                  <a:srgbClr val="FF0000"/>
                </a:solidFill>
              </a:rPr>
              <a:t>权重，阈值</a:t>
            </a:r>
            <a:r>
              <a:rPr lang="zh-CN" altLang="en-US" dirty="0"/>
              <a:t>控制输出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587" y="2408321"/>
            <a:ext cx="3062037" cy="204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6138" y="2441512"/>
            <a:ext cx="3665588" cy="17428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476" y="3988879"/>
            <a:ext cx="5067551" cy="133633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感知器能做什么？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例子：下周去厦门旅游</a:t>
            </a:r>
            <a:endParaRPr lang="en-US" altLang="zh-CN" dirty="0"/>
          </a:p>
          <a:p>
            <a:r>
              <a:rPr lang="zh-CN" altLang="en-US" dirty="0"/>
              <a:t>输入：</a:t>
            </a:r>
            <a:endParaRPr lang="en-US" altLang="zh-CN" dirty="0"/>
          </a:p>
          <a:p>
            <a:pPr lvl="1"/>
            <a:r>
              <a:rPr lang="zh-CN" altLang="en-US" dirty="0"/>
              <a:t>天气下雨吗</a:t>
            </a:r>
            <a:r>
              <a:rPr lang="en-US" altLang="zh-CN" dirty="0"/>
              <a:t>0/1</a:t>
            </a:r>
            <a:r>
              <a:rPr lang="zh-CN" altLang="en-US" dirty="0"/>
              <a:t>，</a:t>
            </a:r>
            <a:r>
              <a:rPr lang="en-US" altLang="zh-CN" dirty="0"/>
              <a:t>w1=5.0</a:t>
            </a:r>
            <a:endParaRPr lang="en-US" altLang="zh-CN" dirty="0"/>
          </a:p>
          <a:p>
            <a:pPr lvl="1"/>
            <a:r>
              <a:rPr lang="zh-CN" altLang="en-US" dirty="0"/>
              <a:t>机票优惠吗</a:t>
            </a:r>
            <a:r>
              <a:rPr lang="en-US" altLang="zh-CN" dirty="0"/>
              <a:t>0/1</a:t>
            </a:r>
            <a:r>
              <a:rPr lang="zh-CN" altLang="en-US" dirty="0"/>
              <a:t>，</a:t>
            </a:r>
            <a:r>
              <a:rPr lang="en-US" altLang="zh-CN" dirty="0"/>
              <a:t>w2=2.0</a:t>
            </a:r>
            <a:endParaRPr lang="en-US" altLang="zh-CN" dirty="0"/>
          </a:p>
          <a:p>
            <a:pPr lvl="1"/>
            <a:r>
              <a:rPr lang="zh-CN" altLang="en-US" dirty="0"/>
              <a:t>女友一起吗</a:t>
            </a:r>
            <a:r>
              <a:rPr lang="en-US" altLang="zh-CN" dirty="0"/>
              <a:t>0/1</a:t>
            </a:r>
            <a:r>
              <a:rPr lang="zh-CN" altLang="en-US" dirty="0"/>
              <a:t>，</a:t>
            </a:r>
            <a:r>
              <a:rPr lang="en-US" altLang="zh-CN" dirty="0"/>
              <a:t>w3=6.0</a:t>
            </a:r>
            <a:endParaRPr lang="en-US" altLang="zh-CN" dirty="0"/>
          </a:p>
          <a:p>
            <a:r>
              <a:rPr lang="zh-CN" altLang="en-US" dirty="0"/>
              <a:t>阈值：</a:t>
            </a:r>
            <a:r>
              <a:rPr lang="en-US" altLang="zh-CN" dirty="0"/>
              <a:t>7.0</a:t>
            </a:r>
            <a:endParaRPr lang="en-US" altLang="zh-CN" dirty="0"/>
          </a:p>
          <a:p>
            <a:r>
              <a:rPr lang="en-US" altLang="zh-CN" dirty="0"/>
              <a:t>101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001</a:t>
            </a:r>
            <a:r>
              <a:rPr lang="zh-CN" altLang="en-US" dirty="0"/>
              <a:t>的输出结果？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9206" y="5022015"/>
            <a:ext cx="3665588" cy="174288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401695" y="5052060"/>
            <a:ext cx="102044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w1=5.0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096895" y="5487670"/>
            <a:ext cx="11398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w2=2.0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284855" y="6252845"/>
            <a:ext cx="12420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w3=6.0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750689" y="5546373"/>
            <a:ext cx="881858" cy="377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t=7.0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001" y="2790824"/>
            <a:ext cx="3267075" cy="8858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04794" y="2285996"/>
            <a:ext cx="20408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 ≡ -threshold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机器学习框架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有监督情况下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012" y="2189414"/>
            <a:ext cx="8530165" cy="2667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感知器能做什么？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5051216"/>
          </a:xfrm>
        </p:spPr>
        <p:txBody>
          <a:bodyPr/>
          <a:lstStyle/>
          <a:p>
            <a:r>
              <a:rPr lang="zh-CN" altLang="en-US" dirty="0"/>
              <a:t>假设固定感知器的权重和阈值如下：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</a:t>
            </a:r>
            <a:r>
              <a:rPr lang="en-US" altLang="zh-CN" dirty="0"/>
              <a:t>00, 11</a:t>
            </a:r>
            <a:r>
              <a:rPr lang="zh-CN" altLang="en-US" dirty="0"/>
              <a:t>的输出？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与非门是基本数字逻辑电路，能实现任何逻辑门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1968" y="1950389"/>
            <a:ext cx="4075054" cy="1828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固定权重和阈值的感知器价值有限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学习算法</a:t>
            </a:r>
            <a:r>
              <a:rPr lang="zh-CN" altLang="en-US" dirty="0"/>
              <a:t>让感知器自适应调节参数，从而解决问题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感知器对参数太敏感！</a:t>
            </a:r>
            <a:r>
              <a:rPr lang="en-US" altLang="zh-CN" dirty="0"/>
              <a:t>101</a:t>
            </a:r>
            <a:r>
              <a:rPr lang="zh-CN" altLang="en-US" dirty="0"/>
              <a:t>，</a:t>
            </a:r>
            <a:r>
              <a:rPr lang="en-US" altLang="zh-CN" dirty="0"/>
              <a:t>110</a:t>
            </a:r>
            <a:r>
              <a:rPr lang="zh-CN" altLang="en-US" dirty="0"/>
              <a:t>，</a:t>
            </a:r>
            <a:r>
              <a:rPr lang="en-US" altLang="zh-CN" dirty="0"/>
              <a:t>001</a:t>
            </a:r>
            <a:r>
              <a:rPr lang="zh-CN" altLang="en-US" dirty="0"/>
              <a:t>的输出结果？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0607" y="3966511"/>
            <a:ext cx="3665588" cy="17428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73095" y="3996055"/>
            <a:ext cx="10572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w1=4.0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8295" y="4432300"/>
            <a:ext cx="10572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w2=2.0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056255" y="5196840"/>
            <a:ext cx="105727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w3=6.0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22090" y="4490869"/>
            <a:ext cx="881858" cy="377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t=7.0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Sigmoid/Logistic</a:t>
            </a:r>
            <a:r>
              <a:rPr lang="zh-CN" altLang="en-US" dirty="0"/>
              <a:t>神经元（</a:t>
            </a:r>
            <a:r>
              <a:rPr lang="en-US" altLang="zh-CN" dirty="0"/>
              <a:t>S</a:t>
            </a:r>
            <a:r>
              <a:rPr lang="zh-CN" altLang="en-US" dirty="0"/>
              <a:t>神经元）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5" y="1253331"/>
            <a:ext cx="8037493" cy="4351338"/>
          </a:xfrm>
        </p:spPr>
        <p:txBody>
          <a:bodyPr/>
          <a:lstStyle/>
          <a:p>
            <a:r>
              <a:rPr lang="en-US" altLang="zh-CN" dirty="0"/>
              <a:t>Sigmoid/logistic 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z-&gt;</a:t>
            </a:r>
            <a:r>
              <a:rPr lang="zh-CN" altLang="en-US" dirty="0"/>
              <a:t>大正数为</a:t>
            </a:r>
            <a:r>
              <a:rPr lang="en-US" altLang="zh-CN" dirty="0"/>
              <a:t>1</a:t>
            </a:r>
            <a:r>
              <a:rPr lang="zh-CN" altLang="en-US" dirty="0"/>
              <a:t>，小负数为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r>
              <a:rPr lang="en-US" altLang="zh-CN" dirty="0">
                <a:solidFill>
                  <a:srgbClr val="0070C0"/>
                </a:solidFill>
              </a:rPr>
              <a:t>0.5</a:t>
            </a:r>
            <a:r>
              <a:rPr lang="zh-CN" altLang="en-US" dirty="0">
                <a:solidFill>
                  <a:srgbClr val="0070C0"/>
                </a:solidFill>
              </a:rPr>
              <a:t>可以作为分界面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156" y="5079937"/>
            <a:ext cx="3665588" cy="17428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682" y="1894839"/>
            <a:ext cx="3948180" cy="2389352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331735" y="5514059"/>
            <a:ext cx="5512719" cy="808286"/>
            <a:chOff x="2691608" y="2061811"/>
            <a:chExt cx="5512719" cy="80828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608" y="2061811"/>
              <a:ext cx="1962150" cy="8001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9652" y="2098572"/>
              <a:ext cx="3114675" cy="771525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4778707" y="2249774"/>
              <a:ext cx="56247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/>
                <a:t>=</a:t>
              </a:r>
              <a:endParaRPr lang="zh-CN" altLang="en-US" sz="2400" dirty="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Sigmoid/Logistic</a:t>
            </a:r>
            <a:r>
              <a:rPr lang="zh-CN" altLang="en-US" dirty="0"/>
              <a:t>神经元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练习：</a:t>
            </a:r>
            <a:r>
              <a:rPr lang="zh-CN" altLang="en-US" dirty="0">
                <a:solidFill>
                  <a:srgbClr val="FF0000"/>
                </a:solidFill>
              </a:rPr>
              <a:t>假设我们把⼀个感知器⽹络中的所有权重和偏置乘以⼀个正的常数， </a:t>
            </a:r>
            <a:r>
              <a:rPr lang="en-US" altLang="zh-CN" dirty="0">
                <a:solidFill>
                  <a:srgbClr val="FF0000"/>
                </a:solidFill>
              </a:rPr>
              <a:t>c &gt; 0</a:t>
            </a:r>
            <a:r>
              <a:rPr lang="zh-CN" altLang="en-US" dirty="0">
                <a:solidFill>
                  <a:srgbClr val="FF0000"/>
                </a:solidFill>
              </a:rPr>
              <a:t>。证明⽹络的⾏为并没有改变。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下面是由</a:t>
            </a:r>
            <a:r>
              <a:rPr lang="en-US" altLang="zh-CN" dirty="0"/>
              <a:t>S</a:t>
            </a:r>
            <a:r>
              <a:rPr lang="zh-CN" altLang="en-US" dirty="0"/>
              <a:t>神经元组成的</a:t>
            </a:r>
            <a:r>
              <a:rPr lang="zh-CN" altLang="en-US" dirty="0">
                <a:solidFill>
                  <a:srgbClr val="FF0000"/>
                </a:solidFill>
              </a:rPr>
              <a:t>多层神经网络也称多层感知器（</a:t>
            </a:r>
            <a:r>
              <a:rPr lang="en-US" altLang="zh-CN" dirty="0">
                <a:solidFill>
                  <a:srgbClr val="FF0000"/>
                </a:solidFill>
              </a:rPr>
              <a:t>MLP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，包含：</a:t>
            </a:r>
            <a:r>
              <a:rPr lang="zh-CN" altLang="en-US" dirty="0">
                <a:solidFill>
                  <a:srgbClr val="FF0000"/>
                </a:solidFill>
              </a:rPr>
              <a:t>输入层、隐含层、输出层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3092" y="2432244"/>
            <a:ext cx="6003214" cy="39169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这种以上⼀层的输出作为下⼀层的输⼊的网络称为</a:t>
            </a:r>
            <a:r>
              <a:rPr lang="zh-CN" altLang="en-US" dirty="0">
                <a:solidFill>
                  <a:srgbClr val="FF0000"/>
                </a:solidFill>
              </a:rPr>
              <a:t>前馈神经网络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注意：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、每个神经元是一个输出；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、存在带反馈回路的网络（循环神经网络）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4562" y="3590624"/>
            <a:ext cx="5010329" cy="32691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手写数字识别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数据：</a:t>
            </a:r>
            <a:endParaRPr lang="en-US" altLang="zh-CN" dirty="0"/>
          </a:p>
          <a:p>
            <a:pPr lvl="1"/>
            <a:r>
              <a:rPr lang="en-US" altLang="zh-CN" dirty="0"/>
              <a:t>6k</a:t>
            </a:r>
            <a:r>
              <a:rPr lang="zh-CN" altLang="en-US" dirty="0"/>
              <a:t>训练图片，</a:t>
            </a:r>
            <a:r>
              <a:rPr lang="en-US" altLang="zh-CN" dirty="0"/>
              <a:t>1k</a:t>
            </a:r>
            <a:r>
              <a:rPr lang="zh-CN" altLang="en-US" dirty="0"/>
              <a:t>测试图片</a:t>
            </a:r>
            <a:endParaRPr lang="en-US" altLang="zh-CN" dirty="0"/>
          </a:p>
          <a:p>
            <a:pPr lvl="1"/>
            <a:r>
              <a:rPr lang="en-US" altLang="zh-CN" dirty="0"/>
              <a:t>28x28</a:t>
            </a:r>
            <a:r>
              <a:rPr lang="zh-CN" altLang="en-US" dirty="0"/>
              <a:t>大小，即</a:t>
            </a:r>
            <a:r>
              <a:rPr lang="en-US" altLang="zh-CN" dirty="0"/>
              <a:t>784</a:t>
            </a:r>
            <a:r>
              <a:rPr lang="zh-CN" altLang="en-US" dirty="0"/>
              <a:t>个像素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9120" y="2978540"/>
            <a:ext cx="4793080" cy="382258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手写数字识别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zh-CN" altLang="en-US" dirty="0"/>
              <a:t>设计：三层网络</a:t>
            </a:r>
            <a:endParaRPr lang="en-US" altLang="zh-CN" dirty="0"/>
          </a:p>
          <a:p>
            <a:pPr lvl="1"/>
            <a:r>
              <a:rPr lang="zh-CN" altLang="en-US" dirty="0"/>
              <a:t>输入层</a:t>
            </a:r>
            <a:r>
              <a:rPr lang="en-US" altLang="zh-CN" dirty="0"/>
              <a:t>784</a:t>
            </a:r>
            <a:r>
              <a:rPr lang="zh-CN" altLang="en-US" dirty="0"/>
              <a:t>个</a:t>
            </a:r>
            <a:r>
              <a:rPr lang="en-US" altLang="zh-CN" dirty="0"/>
              <a:t>NU</a:t>
            </a:r>
            <a:r>
              <a:rPr lang="zh-CN" altLang="en-US" dirty="0"/>
              <a:t>，输出层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NU</a:t>
            </a:r>
            <a:r>
              <a:rPr lang="zh-CN" altLang="en-US" dirty="0"/>
              <a:t>代表数字类别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2210" y="2508885"/>
            <a:ext cx="3649345" cy="33909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5057" y="5967995"/>
            <a:ext cx="5157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隐含层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是否要比输入层多？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手写数字识别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如果隐藏层每个</a:t>
            </a:r>
            <a:r>
              <a:rPr lang="en-US" altLang="zh-CN" dirty="0"/>
              <a:t>NU</a:t>
            </a:r>
            <a:r>
              <a:rPr lang="zh-CN" altLang="en-US" dirty="0"/>
              <a:t>负责判断一块区域的像素情况则隐含层可以用较少的</a:t>
            </a:r>
            <a:r>
              <a:rPr lang="en-US" altLang="zh-CN" dirty="0"/>
              <a:t>NU</a:t>
            </a:r>
            <a:r>
              <a:rPr lang="zh-CN" altLang="en-US" dirty="0"/>
              <a:t>数量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隐藏层</a:t>
            </a:r>
            <a:r>
              <a:rPr lang="en-US" altLang="zh-CN" dirty="0"/>
              <a:t>NU</a:t>
            </a:r>
            <a:r>
              <a:rPr lang="zh-CN" altLang="en-US" dirty="0"/>
              <a:t>数：</a:t>
            </a:r>
            <a:r>
              <a:rPr lang="en-US" altLang="zh-CN" dirty="0"/>
              <a:t>15</a:t>
            </a:r>
            <a:endParaRPr lang="en-US" altLang="zh-CN" dirty="0"/>
          </a:p>
          <a:p>
            <a:r>
              <a:rPr lang="zh-CN" altLang="en-US" dirty="0"/>
              <a:t>层之间的权重数：</a:t>
            </a:r>
            <a:r>
              <a:rPr lang="en-US" altLang="zh-CN" dirty="0"/>
              <a:t>784x15, 15x10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grpSp>
        <p:nvGrpSpPr>
          <p:cNvPr id="7" name="组合 6"/>
          <p:cNvGrpSpPr/>
          <p:nvPr/>
        </p:nvGrpSpPr>
        <p:grpSpPr>
          <a:xfrm>
            <a:off x="2353003" y="2695575"/>
            <a:ext cx="4304798" cy="1028700"/>
            <a:chOff x="2187034" y="2914650"/>
            <a:chExt cx="4304798" cy="10287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24757" y="2914650"/>
              <a:ext cx="3267075" cy="10287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7034" y="2914650"/>
              <a:ext cx="1037723" cy="10287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手写数字识别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8204992" cy="4351338"/>
          </a:xfrm>
        </p:spPr>
        <p:txBody>
          <a:bodyPr/>
          <a:lstStyle/>
          <a:p>
            <a:r>
              <a:rPr lang="zh-CN" altLang="en-US" dirty="0"/>
              <a:t>学习准则</a:t>
            </a:r>
            <a:r>
              <a:rPr lang="en-US" altLang="zh-CN" dirty="0"/>
              <a:t>/</a:t>
            </a:r>
            <a:r>
              <a:rPr lang="zh-CN" altLang="en-US" dirty="0"/>
              <a:t>代价函数（</a:t>
            </a:r>
            <a:r>
              <a:rPr lang="en-US" altLang="zh-CN" dirty="0"/>
              <a:t>loss/cost function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均方误差（</a:t>
            </a:r>
            <a:r>
              <a:rPr lang="en-US" altLang="zh-CN" dirty="0"/>
              <a:t>mean square error, MSE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 err="1"/>
              <a:t>yi</a:t>
            </a:r>
            <a:r>
              <a:rPr lang="zh-CN" altLang="en-US" dirty="0"/>
              <a:t>代表</a:t>
            </a:r>
            <a:r>
              <a:rPr lang="en-US" altLang="zh-CN" dirty="0" err="1"/>
              <a:t>i</a:t>
            </a:r>
            <a:r>
              <a:rPr lang="zh-CN" altLang="en-US" dirty="0"/>
              <a:t>样本的目标输出，如：数字</a:t>
            </a:r>
            <a:r>
              <a:rPr lang="en-US" altLang="zh-CN" dirty="0"/>
              <a:t>3</a:t>
            </a:r>
            <a:r>
              <a:rPr lang="zh-CN" altLang="en-US" dirty="0"/>
              <a:t>为</a:t>
            </a:r>
            <a:r>
              <a:rPr lang="en-US" altLang="zh-CN" dirty="0"/>
              <a:t>[000100000]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5849" y="2210967"/>
            <a:ext cx="5592301" cy="10492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机器学习</a:t>
            </a:r>
            <a:r>
              <a:rPr lang="en-US" altLang="zh-CN">
                <a:sym typeface="+mn-ea"/>
              </a:rPr>
              <a:t>-&gt;</a:t>
            </a:r>
            <a:r>
              <a:rPr lang="zh-CN" altLang="en-US">
                <a:sym typeface="+mn-ea"/>
              </a:rPr>
              <a:t>学习映射函数</a:t>
            </a:r>
            <a:endParaRPr lang="zh-CN" altLang="en-US">
              <a:sym typeface="+mn-ea"/>
            </a:endParaRPr>
          </a:p>
        </p:txBody>
      </p:sp>
      <p:sp>
        <p:nvSpPr>
          <p:cNvPr id="5" name="內容版面配置區 2"/>
          <p:cNvSpPr>
            <a:spLocks noGrp="1"/>
          </p:cNvSpPr>
          <p:nvPr/>
        </p:nvSpPr>
        <p:spPr>
          <a:xfrm>
            <a:off x="459105" y="1588135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/>
              <a:t>语音识别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CN" altLang="en-US" sz="3200" dirty="0"/>
              <a:t>图像识别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zh-CN" altLang="en-US" sz="3200" dirty="0"/>
              <a:t>围棋</a:t>
            </a:r>
            <a:endParaRPr lang="en-US" altLang="zh-CN" sz="3200" dirty="0"/>
          </a:p>
          <a:p>
            <a:endParaRPr lang="en-US" altLang="zh-TW" sz="3200" dirty="0"/>
          </a:p>
          <a:p>
            <a:r>
              <a:rPr lang="zh-CN" altLang="en-US" sz="3200" dirty="0"/>
              <a:t>机器翻译</a:t>
            </a:r>
            <a:endParaRPr lang="zh-CN" altLang="en-US" sz="3200" dirty="0"/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2031570" y="219208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方程式" r:id="rId1" imgW="42976800" imgH="5181600" progId="Equation.3">
                  <p:embed/>
                </p:oleObj>
              </mc:Choice>
              <mc:Fallback>
                <p:oleObj name="方程式" r:id="rId1" imgW="429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1570" y="219208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1983105" y="3560455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方程式" r:id="rId3" imgW="42976800" imgH="5181600" progId="Equation.3">
                  <p:embed/>
                </p:oleObj>
              </mc:Choice>
              <mc:Fallback>
                <p:oleObj name="方程式" r:id="rId3" imgW="429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105" y="3560455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1983105" y="4593939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方程式" r:id="rId4" imgW="42976800" imgH="5181600" progId="Equation.3">
                  <p:embed/>
                </p:oleObj>
              </mc:Choice>
              <mc:Fallback>
                <p:oleObj name="方程式" r:id="rId4" imgW="429768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3105" y="4593939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/>
        </p:nvGraphicFramePr>
        <p:xfrm>
          <a:off x="2013934" y="5873866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方程式" r:id="rId5" imgW="40233600" imgH="5181600" progId="Equation.3">
                  <p:embed/>
                </p:oleObj>
              </mc:Choice>
              <mc:Fallback>
                <p:oleObj name="方程式" r:id="rId5" imgW="40233600" imgH="5181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3934" y="5873866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字方塊 7"/>
          <p:cNvSpPr txBox="1"/>
          <p:nvPr/>
        </p:nvSpPr>
        <p:spPr>
          <a:xfrm>
            <a:off x="5805805" y="3529032"/>
            <a:ext cx="94705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en-US" altLang="zh-CN" sz="2400" dirty="0"/>
              <a:t>9</a:t>
            </a:r>
            <a:r>
              <a:rPr lang="en-US" altLang="zh-TW" sz="2400" dirty="0"/>
              <a:t>”</a:t>
            </a:r>
            <a:endParaRPr lang="en-US" altLang="zh-TW" sz="2400" dirty="0"/>
          </a:p>
        </p:txBody>
      </p:sp>
      <p:sp>
        <p:nvSpPr>
          <p:cNvPr id="14" name="文字方塊 8"/>
          <p:cNvSpPr txBox="1"/>
          <p:nvPr/>
        </p:nvSpPr>
        <p:spPr>
          <a:xfrm>
            <a:off x="5854269" y="2160902"/>
            <a:ext cx="28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CN" altLang="en-US" sz="2400" dirty="0"/>
              <a:t>你好</a:t>
            </a:r>
            <a:r>
              <a:rPr lang="en-US" altLang="zh-TW" sz="2400" dirty="0"/>
              <a:t>”</a:t>
            </a:r>
            <a:endParaRPr lang="en-US" altLang="zh-TW" sz="2400" dirty="0"/>
          </a:p>
        </p:txBody>
      </p:sp>
      <p:sp>
        <p:nvSpPr>
          <p:cNvPr id="15" name="文字方塊 9"/>
          <p:cNvSpPr txBox="1"/>
          <p:nvPr/>
        </p:nvSpPr>
        <p:spPr>
          <a:xfrm>
            <a:off x="5805806" y="4580700"/>
            <a:ext cx="123991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“6-5”</a:t>
            </a:r>
            <a:endParaRPr lang="en-US" altLang="zh-TW" sz="2400" dirty="0"/>
          </a:p>
        </p:txBody>
      </p:sp>
      <p:sp>
        <p:nvSpPr>
          <p:cNvPr id="16" name="文字方塊 10"/>
          <p:cNvSpPr txBox="1"/>
          <p:nvPr/>
        </p:nvSpPr>
        <p:spPr>
          <a:xfrm>
            <a:off x="5961612" y="5892716"/>
            <a:ext cx="303189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en-US" altLang="zh-CN" sz="2400" dirty="0"/>
              <a:t>Hello!</a:t>
            </a:r>
            <a:r>
              <a:rPr lang="en-US" altLang="zh-TW" sz="2400" dirty="0"/>
              <a:t>”</a:t>
            </a:r>
            <a:endParaRPr lang="en-US" altLang="zh-TW" sz="2400" dirty="0"/>
          </a:p>
        </p:txBody>
      </p:sp>
      <p:sp>
        <p:nvSpPr>
          <p:cNvPr id="17" name="矩形 16"/>
          <p:cNvSpPr/>
          <p:nvPr/>
        </p:nvSpPr>
        <p:spPr>
          <a:xfrm>
            <a:off x="2453046" y="5827065"/>
            <a:ext cx="26598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CN" altLang="en-US" sz="2400" dirty="0"/>
              <a:t>你好！</a:t>
            </a:r>
            <a:r>
              <a:rPr lang="en-US" altLang="zh-TW" sz="2400" dirty="0"/>
              <a:t>”</a:t>
            </a:r>
            <a:endParaRPr lang="en-US" altLang="zh-TW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602752" y="4611477"/>
            <a:ext cx="254315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(</a:t>
            </a:r>
            <a:r>
              <a:rPr lang="zh-CN" altLang="en-US" sz="2000" dirty="0"/>
              <a:t>落子位置</a:t>
            </a:r>
            <a:r>
              <a:rPr lang="en-US" altLang="zh-TW" sz="2000" dirty="0"/>
              <a:t>)</a:t>
            </a:r>
            <a:endParaRPr lang="en-US" altLang="zh-TW" sz="2000" dirty="0"/>
          </a:p>
        </p:txBody>
      </p:sp>
      <p:pic>
        <p:nvPicPr>
          <p:cNvPr id="19" name="图片 18" descr="屏幕剪辑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2305" y="3509141"/>
            <a:ext cx="544300" cy="702147"/>
          </a:xfrm>
          <a:prstGeom prst="rect">
            <a:avLst/>
          </a:prstGeom>
        </p:spPr>
      </p:pic>
      <p:pic>
        <p:nvPicPr>
          <p:cNvPr id="20" name="图片 19" descr="屏幕剪辑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2305" y="4320900"/>
            <a:ext cx="1219200" cy="1215850"/>
          </a:xfrm>
          <a:prstGeom prst="rect">
            <a:avLst/>
          </a:prstGeom>
        </p:spPr>
      </p:pic>
      <p:pic>
        <p:nvPicPr>
          <p:cNvPr id="21" name="图片 20" descr="屏幕剪辑"/>
          <p:cNvPicPr>
            <a:picLocks noChangeAspect="1"/>
          </p:cNvPicPr>
          <p:nvPr/>
        </p:nvPicPr>
        <p:blipFill>
          <a:blip r:embed="rId9" cstate="hqprint"/>
          <a:stretch>
            <a:fillRect/>
          </a:stretch>
        </p:blipFill>
        <p:spPr>
          <a:xfrm>
            <a:off x="3074726" y="2070465"/>
            <a:ext cx="1639458" cy="731646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手写数字识别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Pytorch,</a:t>
            </a:r>
            <a:r>
              <a:rPr lang="zh-CN" altLang="en-US" dirty="0"/>
              <a:t>定义一个</a:t>
            </a:r>
            <a:r>
              <a:rPr lang="en-US" altLang="zh-CN" dirty="0"/>
              <a:t>MLP</a:t>
            </a:r>
            <a:r>
              <a:rPr lang="zh-CN" altLang="en-US" dirty="0"/>
              <a:t>类，并赋予</a:t>
            </a:r>
            <a:r>
              <a:rPr lang="en-US" altLang="zh-CN" dirty="0"/>
              <a:t>784-15-10</a:t>
            </a:r>
            <a:r>
              <a:rPr lang="zh-CN" altLang="en-US" dirty="0"/>
              <a:t>结构</a:t>
            </a:r>
            <a:endParaRPr lang="zh-CN" altLang="en-US" dirty="0"/>
          </a:p>
          <a:p>
            <a:r>
              <a:rPr lang="zh-CN" altLang="en-US" dirty="0"/>
              <a:t>思考：从零开始写这个</a:t>
            </a:r>
            <a:r>
              <a:rPr lang="en-US" altLang="zh-CN" dirty="0"/>
              <a:t>MLP</a:t>
            </a:r>
            <a:r>
              <a:rPr lang="zh-CN" altLang="en-US" dirty="0"/>
              <a:t>需要做什么？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40885" y="3232150"/>
            <a:ext cx="3903980" cy="3505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9105" y="3575685"/>
            <a:ext cx="3375660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Pytorch</a:t>
            </a:r>
            <a:r>
              <a:rPr lang="zh-CN" altLang="en-US"/>
              <a:t>模型参数的访问和初始化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有时候需要查看模型参数和对其进行特殊初始化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2368550"/>
            <a:ext cx="7835265" cy="25463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MLP</a:t>
            </a:r>
            <a:r>
              <a:rPr lang="zh-CN" altLang="en-US"/>
              <a:t>模型训练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MNIST</a:t>
            </a:r>
            <a:r>
              <a:rPr lang="zh-CN" altLang="en-US"/>
              <a:t>数据</a:t>
            </a:r>
            <a:endParaRPr lang="zh-CN" altLang="en-US"/>
          </a:p>
          <a:p>
            <a:r>
              <a:rPr lang="zh-CN" altLang="en-US"/>
              <a:t>目标函数</a:t>
            </a:r>
            <a:endParaRPr lang="zh-CN" altLang="en-US"/>
          </a:p>
          <a:p>
            <a:r>
              <a:rPr lang="zh-CN" altLang="en-US"/>
              <a:t>随机梯度下降优化算法（</a:t>
            </a:r>
            <a:r>
              <a:rPr lang="en-US" altLang="zh-CN"/>
              <a:t>SGD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问题：如何快速求各个参数的梯度？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反向传播算法（</a:t>
            </a:r>
            <a:r>
              <a:rPr lang="en-US" altLang="zh-CN" dirty="0"/>
              <a:t>backpropagation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SGD</a:t>
            </a:r>
            <a:r>
              <a:rPr lang="zh-CN" altLang="en-US" dirty="0"/>
              <a:t>算法如何快速计算多层神经网络</a:t>
            </a:r>
            <a:r>
              <a:rPr lang="en-US" altLang="zh-CN" dirty="0"/>
              <a:t>(</a:t>
            </a:r>
            <a:r>
              <a:rPr lang="zh-CN" altLang="en-US" dirty="0"/>
              <a:t>权重数</a:t>
            </a:r>
            <a:r>
              <a:rPr lang="en-US" altLang="zh-CN" dirty="0"/>
              <a:t>784</a:t>
            </a:r>
            <a:r>
              <a:rPr lang="zh-CN" altLang="en-US" dirty="0"/>
              <a:t>*</a:t>
            </a:r>
            <a:r>
              <a:rPr lang="en-US" altLang="zh-CN" dirty="0"/>
              <a:t>15+15</a:t>
            </a:r>
            <a:r>
              <a:rPr lang="zh-CN" altLang="en-US" dirty="0"/>
              <a:t>*</a:t>
            </a:r>
            <a:r>
              <a:rPr lang="en-US" altLang="zh-CN" dirty="0"/>
              <a:t>10)</a:t>
            </a:r>
            <a:r>
              <a:rPr lang="zh-CN" altLang="en-US" dirty="0"/>
              <a:t>任何权重的梯度？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BP</a:t>
            </a:r>
            <a:r>
              <a:rPr lang="zh-CN" altLang="en-US" dirty="0">
                <a:solidFill>
                  <a:srgbClr val="FF0000"/>
                </a:solidFill>
              </a:rPr>
              <a:t>算法是描述对参数求导的方法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7218" y="2343909"/>
            <a:ext cx="4709563" cy="2170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1970s</a:t>
            </a:r>
            <a:r>
              <a:rPr lang="zh-CN" altLang="en-US" dirty="0"/>
              <a:t>提及，</a:t>
            </a:r>
            <a:r>
              <a:rPr lang="en-US" altLang="zh-CN" dirty="0">
                <a:solidFill>
                  <a:srgbClr val="FF0000"/>
                </a:solidFill>
              </a:rPr>
              <a:t>1986</a:t>
            </a:r>
            <a:r>
              <a:rPr lang="zh-CN" altLang="en-US" dirty="0"/>
              <a:t>年由</a:t>
            </a:r>
            <a:r>
              <a:rPr lang="en-US" altLang="zh-CN" dirty="0"/>
              <a:t>Hinton</a:t>
            </a:r>
            <a:r>
              <a:rPr lang="zh-CN" altLang="en-US" dirty="0"/>
              <a:t>等人发表</a:t>
            </a:r>
            <a:r>
              <a:rPr lang="en-US" altLang="zh-CN" dirty="0"/>
              <a:t>Nature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232" y="2050462"/>
            <a:ext cx="7674659" cy="4730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符号共识：权重上下标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377" y="1964968"/>
            <a:ext cx="8445624" cy="404978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4030579" y="2803358"/>
            <a:ext cx="2069432" cy="151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3739759" y="2197771"/>
            <a:ext cx="2069432" cy="15159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809191" y="1911492"/>
            <a:ext cx="1161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35978" y="2404345"/>
            <a:ext cx="1161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符号共识：偏置和激活值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6902" y="1843670"/>
            <a:ext cx="4314825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7886700" cy="4778919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l</a:t>
            </a:r>
            <a:r>
              <a:rPr lang="zh-CN" altLang="en-US" dirty="0"/>
              <a:t>层</a:t>
            </a:r>
            <a:r>
              <a:rPr lang="en-US" altLang="zh-CN" dirty="0"/>
              <a:t>j</a:t>
            </a:r>
            <a:r>
              <a:rPr lang="zh-CN" altLang="en-US" dirty="0"/>
              <a:t>个神经元的激活值可表示为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换成矩阵和向量操作后为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定义</a:t>
            </a:r>
            <a:r>
              <a:rPr lang="en-US" altLang="zh-CN" dirty="0"/>
              <a:t>S</a:t>
            </a:r>
            <a:r>
              <a:rPr lang="zh-CN" altLang="en-US" dirty="0"/>
              <a:t>函数内部为带权输入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1585" y="1883410"/>
            <a:ext cx="4391660" cy="131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910" y="3948470"/>
            <a:ext cx="3124200" cy="59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r="606" b="9817"/>
          <a:stretch>
            <a:fillRect/>
          </a:stretch>
        </p:blipFill>
        <p:spPr>
          <a:xfrm>
            <a:off x="3327734" y="5508267"/>
            <a:ext cx="3124200" cy="5239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81024" y="4059044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  <a:r>
              <a:rPr lang="zh-CN" altLang="en-US" dirty="0"/>
              <a:t>参数矩阵 </a:t>
            </a:r>
            <a:r>
              <a:rPr lang="en-US" altLang="zh-CN" dirty="0"/>
              <a:t>b</a:t>
            </a:r>
            <a:r>
              <a:rPr lang="zh-CN" altLang="en-US" dirty="0"/>
              <a:t>向量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单个样本的</a:t>
            </a:r>
            <a:r>
              <a:rPr lang="en-US" altLang="zh-CN" dirty="0"/>
              <a:t>MSE</a:t>
            </a:r>
            <a:r>
              <a:rPr lang="zh-CN" altLang="en-US" dirty="0"/>
              <a:t>代价函数可表示为：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为了方便，引入</a:t>
            </a:r>
            <a:r>
              <a:rPr lang="en-US" altLang="zh-CN" dirty="0"/>
              <a:t>Hadamard</a:t>
            </a:r>
            <a:r>
              <a:rPr lang="zh-CN" altLang="en-US" dirty="0"/>
              <a:t>积：</a:t>
            </a:r>
            <a:r>
              <a:rPr lang="en-US" altLang="zh-CN" dirty="0"/>
              <a:t>element-wise product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6455" y="2047374"/>
            <a:ext cx="4848225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668" y="4213059"/>
            <a:ext cx="4257675" cy="1019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神经元上的</a:t>
            </a:r>
            <a:r>
              <a:rPr lang="zh-CN" altLang="en-US" dirty="0">
                <a:solidFill>
                  <a:srgbClr val="FF0000"/>
                </a:solidFill>
              </a:rPr>
              <a:t>误差</a:t>
            </a:r>
            <a:r>
              <a:rPr lang="zh-CN" altLang="en-US" dirty="0"/>
              <a:t>：对扰动的敏感度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393" y="2931806"/>
            <a:ext cx="6914333" cy="34736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118" y="1809007"/>
            <a:ext cx="2209800" cy="638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80" y="2810508"/>
            <a:ext cx="1362075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7546" t="13032" r="8041" b="6252"/>
          <a:stretch>
            <a:fillRect/>
          </a:stretch>
        </p:blipFill>
        <p:spPr>
          <a:xfrm>
            <a:off x="1886953" y="1724749"/>
            <a:ext cx="1672390" cy="1207057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6" idx="2"/>
            <a:endCxn id="7" idx="0"/>
          </p:cNvCxnSpPr>
          <p:nvPr/>
        </p:nvCxnSpPr>
        <p:spPr>
          <a:xfrm>
            <a:off x="7420018" y="2447182"/>
            <a:ext cx="0" cy="363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420017" y="2489439"/>
            <a:ext cx="1764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导致代价变化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机器学习的要素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数据：训练、测试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模型：线性、非线性、浅的、深度模型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学习准则：最小化损失函数等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优化方法：梯度下降等</a:t>
            </a:r>
            <a:endParaRPr lang="zh-CN" altLang="en-US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输出层神经元误差情况（链式法则）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每一个</a:t>
            </a:r>
            <a:r>
              <a:rPr lang="en-US" altLang="zh-CN" dirty="0"/>
              <a:t>NU</a:t>
            </a:r>
            <a:r>
              <a:rPr lang="zh-CN" altLang="en-US" dirty="0"/>
              <a:t>组成向量形式：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0" y="2041523"/>
            <a:ext cx="2552700" cy="9906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553" y="3975101"/>
            <a:ext cx="3554764" cy="6865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8805" y="5080042"/>
            <a:ext cx="5592301" cy="104925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l-1</a:t>
            </a:r>
            <a:r>
              <a:rPr lang="zh-CN" altLang="en-US" dirty="0"/>
              <a:t>层的误差可以用</a:t>
            </a:r>
            <a:r>
              <a:rPr lang="en-US" altLang="zh-CN" dirty="0"/>
              <a:t>l</a:t>
            </a:r>
            <a:r>
              <a:rPr lang="zh-CN" altLang="en-US" dirty="0"/>
              <a:t>层误差表示为：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7546" t="13032" r="8041" b="6252"/>
          <a:stretch>
            <a:fillRect/>
          </a:stretch>
        </p:blipFill>
        <p:spPr>
          <a:xfrm>
            <a:off x="978359" y="2029834"/>
            <a:ext cx="1221650" cy="8817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90" y="2030040"/>
            <a:ext cx="4557349" cy="560721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0" name="组合 19"/>
          <p:cNvGrpSpPr/>
          <p:nvPr/>
        </p:nvGrpSpPr>
        <p:grpSpPr>
          <a:xfrm>
            <a:off x="-168442" y="3560008"/>
            <a:ext cx="9312442" cy="2554464"/>
            <a:chOff x="-168442" y="3560008"/>
            <a:chExt cx="9312442" cy="2554464"/>
          </a:xfrm>
        </p:grpSpPr>
        <p:grpSp>
          <p:nvGrpSpPr>
            <p:cNvPr id="17" name="组合 16"/>
            <p:cNvGrpSpPr/>
            <p:nvPr/>
          </p:nvGrpSpPr>
          <p:grpSpPr>
            <a:xfrm>
              <a:off x="-168442" y="3560008"/>
              <a:ext cx="9312442" cy="2554464"/>
              <a:chOff x="-920416" y="3096999"/>
              <a:chExt cx="10064416" cy="301747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-920416" y="3096999"/>
                <a:ext cx="10064416" cy="3017473"/>
                <a:chOff x="-920416" y="3096999"/>
                <a:chExt cx="10064416" cy="3017473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1257300" y="3096999"/>
                  <a:ext cx="7886700" cy="3017473"/>
                  <a:chOff x="203505" y="2950522"/>
                  <a:chExt cx="8736990" cy="3317739"/>
                </a:xfrm>
              </p:grpSpPr>
              <p:pic>
                <p:nvPicPr>
                  <p:cNvPr id="5" name="图片 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505" y="2950522"/>
                    <a:ext cx="8736990" cy="331773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6" name="文本框 5"/>
                      <p:cNvSpPr txBox="1"/>
                      <p:nvPr/>
                    </p:nvSpPr>
                    <p:spPr>
                      <a:xfrm>
                        <a:off x="6090879" y="5469019"/>
                        <a:ext cx="392094" cy="2884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>
                  <p:sp>
                    <p:nvSpPr>
                      <p:cNvPr id="6" name="文本框 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90879" y="5469019"/>
                        <a:ext cx="392094" cy="288477"/>
                      </a:xfrm>
                      <a:prstGeom prst="rect">
                        <a:avLst/>
                      </a:prstGeom>
                      <a:blipFill rotWithShape="1">
                        <a:blip r:embed="rId4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14" name="图片 1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4042" t="61961" r="6653"/>
                <a:stretch>
                  <a:fillRect/>
                </a:stretch>
              </p:blipFill>
              <p:spPr>
                <a:xfrm>
                  <a:off x="-920416" y="4962963"/>
                  <a:ext cx="2310063" cy="114794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-722726" y="5392696"/>
                    <a:ext cx="586952" cy="3029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22726" y="5392696"/>
                    <a:ext cx="586952" cy="302968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1973178" y="5514499"/>
                  <a:ext cx="622093" cy="2884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178" y="5514499"/>
                  <a:ext cx="622093" cy="28847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8688761" y="5514499"/>
                  <a:ext cx="402481" cy="2884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61" y="5514499"/>
                  <a:ext cx="402481" cy="2884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对于偏置的导数</a:t>
            </a:r>
            <a:r>
              <a:rPr lang="en-US" altLang="zh-CN" dirty="0"/>
              <a:t>/</a:t>
            </a:r>
            <a:r>
              <a:rPr lang="zh-CN" altLang="en-US" dirty="0"/>
              <a:t>代价函数的变化率表示为：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7546" t="13032" r="8041" b="6252"/>
          <a:stretch>
            <a:fillRect/>
          </a:stretch>
        </p:blipFill>
        <p:spPr>
          <a:xfrm>
            <a:off x="925704" y="2149894"/>
            <a:ext cx="1221650" cy="881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30" y="2040159"/>
            <a:ext cx="1601888" cy="1060405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8" name="组合 17"/>
          <p:cNvGrpSpPr/>
          <p:nvPr/>
        </p:nvGrpSpPr>
        <p:grpSpPr>
          <a:xfrm>
            <a:off x="-168442" y="3560008"/>
            <a:ext cx="9312442" cy="2554464"/>
            <a:chOff x="-168442" y="3560008"/>
            <a:chExt cx="9312442" cy="2554464"/>
          </a:xfrm>
        </p:grpSpPr>
        <p:grpSp>
          <p:nvGrpSpPr>
            <p:cNvPr id="19" name="组合 18"/>
            <p:cNvGrpSpPr/>
            <p:nvPr/>
          </p:nvGrpSpPr>
          <p:grpSpPr>
            <a:xfrm>
              <a:off x="-168442" y="3560008"/>
              <a:ext cx="9312442" cy="2554464"/>
              <a:chOff x="-920416" y="3096999"/>
              <a:chExt cx="10064416" cy="3017473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-920416" y="3096999"/>
                <a:ext cx="10064416" cy="3017473"/>
                <a:chOff x="-920416" y="3096999"/>
                <a:chExt cx="10064416" cy="3017473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57300" y="3096999"/>
                  <a:ext cx="7886700" cy="3017473"/>
                  <a:chOff x="203505" y="2950522"/>
                  <a:chExt cx="8736990" cy="3317739"/>
                </a:xfrm>
              </p:grpSpPr>
              <p:pic>
                <p:nvPicPr>
                  <p:cNvPr id="26" name="图片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03505" y="2950522"/>
                    <a:ext cx="8736990" cy="331773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7" name="文本框 26"/>
                      <p:cNvSpPr txBox="1"/>
                      <p:nvPr/>
                    </p:nvSpPr>
                    <p:spPr>
                      <a:xfrm>
                        <a:off x="6090879" y="5469019"/>
                        <a:ext cx="392094" cy="2884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>
                  <p:sp>
                    <p:nvSpPr>
                      <p:cNvPr id="27" name="文本框 2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90879" y="5469019"/>
                        <a:ext cx="392094" cy="288477"/>
                      </a:xfrm>
                      <a:prstGeom prst="rect">
                        <a:avLst/>
                      </a:prstGeom>
                      <a:blipFill rotWithShape="1">
                        <a:blip r:embed="rId4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4042" t="61961" r="6653"/>
                <a:stretch>
                  <a:fillRect/>
                </a:stretch>
              </p:blipFill>
              <p:spPr>
                <a:xfrm>
                  <a:off x="-920416" y="4962963"/>
                  <a:ext cx="2310063" cy="114794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-722726" y="5392696"/>
                    <a:ext cx="586952" cy="3029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22726" y="5392696"/>
                    <a:ext cx="586952" cy="302968"/>
                  </a:xfrm>
                  <a:prstGeom prst="rect">
                    <a:avLst/>
                  </a:prstGeom>
                  <a:blipFill rotWithShape="1">
                    <a:blip r:embed="rId6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1973178" y="5514499"/>
                  <a:ext cx="622093" cy="2884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178" y="5514499"/>
                  <a:ext cx="622093" cy="28847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688761" y="5514499"/>
                  <a:ext cx="402481" cy="2884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61" y="5514499"/>
                  <a:ext cx="402481" cy="28847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对于权重</a:t>
            </a:r>
            <a:r>
              <a:rPr lang="en-US" altLang="zh-CN" dirty="0"/>
              <a:t>w, </a:t>
            </a:r>
            <a:r>
              <a:rPr lang="zh-CN" altLang="en-US" dirty="0"/>
              <a:t>代价函数的变化率表示为：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7546" t="13032" r="8041" b="6252"/>
          <a:stretch>
            <a:fillRect/>
          </a:stretch>
        </p:blipFill>
        <p:spPr>
          <a:xfrm>
            <a:off x="925704" y="2149894"/>
            <a:ext cx="1221650" cy="88173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-168442" y="3560008"/>
            <a:ext cx="9312442" cy="2554464"/>
            <a:chOff x="-168442" y="3560008"/>
            <a:chExt cx="9312442" cy="2554464"/>
          </a:xfrm>
        </p:grpSpPr>
        <p:grpSp>
          <p:nvGrpSpPr>
            <p:cNvPr id="19" name="组合 18"/>
            <p:cNvGrpSpPr/>
            <p:nvPr/>
          </p:nvGrpSpPr>
          <p:grpSpPr>
            <a:xfrm>
              <a:off x="-168442" y="3560008"/>
              <a:ext cx="9312442" cy="2554464"/>
              <a:chOff x="-920416" y="3096999"/>
              <a:chExt cx="10064416" cy="3017473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-920416" y="3096999"/>
                <a:ext cx="10064416" cy="3017473"/>
                <a:chOff x="-920416" y="3096999"/>
                <a:chExt cx="10064416" cy="3017473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1257300" y="3096999"/>
                  <a:ext cx="7886700" cy="3017473"/>
                  <a:chOff x="203505" y="2950522"/>
                  <a:chExt cx="8736990" cy="3317739"/>
                </a:xfrm>
              </p:grpSpPr>
              <p:pic>
                <p:nvPicPr>
                  <p:cNvPr id="26" name="图片 25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203505" y="2950522"/>
                    <a:ext cx="8736990" cy="3317739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7" name="文本框 26"/>
                      <p:cNvSpPr txBox="1"/>
                      <p:nvPr/>
                    </p:nvSpPr>
                    <p:spPr>
                      <a:xfrm>
                        <a:off x="6090879" y="5469019"/>
                        <a:ext cx="392094" cy="28847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zh-CN" altLang="en-US" dirty="0"/>
                      </a:p>
                    </p:txBody>
                  </p:sp>
                </mc:Choice>
                <mc:Fallback>
                  <p:sp>
                    <p:nvSpPr>
                      <p:cNvPr id="27" name="文本框 2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90879" y="5469019"/>
                        <a:ext cx="392094" cy="288477"/>
                      </a:xfrm>
                      <a:prstGeom prst="rect">
                        <a:avLst/>
                      </a:prstGeom>
                      <a:blipFill rotWithShape="1">
                        <a:blip r:embed="rId3"/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4042" t="61961" r="6653"/>
                <a:stretch>
                  <a:fillRect/>
                </a:stretch>
              </p:blipFill>
              <p:spPr>
                <a:xfrm>
                  <a:off x="-920416" y="4962963"/>
                  <a:ext cx="2310063" cy="1147944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-722726" y="5392696"/>
                    <a:ext cx="586952" cy="3029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22726" y="5392696"/>
                    <a:ext cx="586952" cy="302968"/>
                  </a:xfrm>
                  <a:prstGeom prst="rect">
                    <a:avLst/>
                  </a:prstGeom>
                  <a:blipFill rotWithShape="1">
                    <a:blip r:embed="rId5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1973178" y="5514499"/>
                  <a:ext cx="622093" cy="2884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3178" y="5514499"/>
                  <a:ext cx="622093" cy="288477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8688761" y="5514499"/>
                  <a:ext cx="402481" cy="2884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761" y="5514499"/>
                  <a:ext cx="402481" cy="288477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3187" y="2110682"/>
            <a:ext cx="2340413" cy="1035183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1269365"/>
            <a:ext cx="8525510" cy="52273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43747" y="6514018"/>
            <a:ext cx="2546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Francois Fleuret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594302"/>
            <a:ext cx="9144000" cy="1919716"/>
          </a:xfrm>
          <a:prstGeom prst="rect">
            <a:avLst/>
          </a:prstGeom>
          <a:solidFill>
            <a:schemeClr val="accent2">
              <a:lumMod val="20000"/>
              <a:lumOff val="80000"/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48903"/>
            <a:ext cx="9144000" cy="284038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92600" y="1394368"/>
            <a:ext cx="8228980" cy="1686789"/>
            <a:chOff x="698376" y="1198788"/>
            <a:chExt cx="8228980" cy="168678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t="18332"/>
            <a:stretch>
              <a:fillRect/>
            </a:stretch>
          </p:blipFill>
          <p:spPr>
            <a:xfrm>
              <a:off x="698376" y="1198788"/>
              <a:ext cx="3554764" cy="560722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0007" y="1212389"/>
              <a:ext cx="4557349" cy="560721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0007" y="1852478"/>
              <a:ext cx="1601888" cy="1033099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2727" y="1850394"/>
              <a:ext cx="2340413" cy="1035183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算法的全局感观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1266825"/>
            <a:ext cx="912495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算法的全局感观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409700"/>
            <a:ext cx="893445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算法的全局感观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10380"/>
            <a:ext cx="9144000" cy="343724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自动梯度计算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手动用链式法则计算参数的梯度并用计算机程序的实现，这个过程非常琐碎并容易出错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使用计算图进行分解，每个节点保存对应梯度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12813"/>
          <a:stretch>
            <a:fillRect/>
          </a:stretch>
        </p:blipFill>
        <p:spPr>
          <a:xfrm>
            <a:off x="2305685" y="2612791"/>
            <a:ext cx="4533900" cy="9301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5616"/>
            <a:ext cx="9144000" cy="23023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机器学习类型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dirty="0">
                <a:solidFill>
                  <a:schemeClr val="tx1"/>
                </a:solidFill>
              </a:rPr>
              <a:t>有监督学习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典型任务：分类、回归、预测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无监督学习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聚类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概率密度估计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数据降维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半监督学习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部分有标签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强化学习（</a:t>
            </a:r>
            <a:r>
              <a:rPr lang="en-US" altLang="zh-TW" dirty="0">
                <a:solidFill>
                  <a:schemeClr val="tx1"/>
                </a:solidFill>
              </a:rPr>
              <a:t>Reinforcement learning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TW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典型任务：奖励类决策制定、棋盘类游戏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39812" y="1195081"/>
            <a:ext cx="2650678" cy="362724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39812" y="2164329"/>
            <a:ext cx="1692708" cy="362723"/>
          </a:xfrm>
          <a:prstGeom prst="rect">
            <a:avLst/>
          </a:prstGeom>
          <a:noFill/>
        </p:spPr>
      </p:pic>
    </p:spTree>
    <p:custDataLst>
      <p:tags r:id="rId3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PyTorch</a:t>
            </a:r>
            <a:r>
              <a:rPr lang="zh-CN" altLang="en-US"/>
              <a:t>的自动求导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1355" y="1779270"/>
            <a:ext cx="5484495" cy="314134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Pytorch</a:t>
            </a:r>
            <a:r>
              <a:rPr lang="zh-CN" altLang="en-US"/>
              <a:t>模型的保存和加载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PyTorch中保存和加载训练模型有两种常⻅的⽅法: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1. 仅保存和加载模型参数( state_dict )；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2. 保存和加载整个模型。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460" y="3387090"/>
            <a:ext cx="6736080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</a:t>
            </a:r>
            <a:r>
              <a:rPr lang="en-US" altLang="zh-CN"/>
              <a:t>PyTorch</a:t>
            </a:r>
            <a:r>
              <a:rPr lang="zh-CN" altLang="en-US"/>
              <a:t>进行</a:t>
            </a:r>
            <a:r>
              <a:rPr lang="en-US" altLang="zh-CN"/>
              <a:t>MLP</a:t>
            </a:r>
            <a:r>
              <a:rPr lang="zh-CN" altLang="en-US"/>
              <a:t>手写数字识别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1600" y="1602105"/>
            <a:ext cx="6400800" cy="4206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78220" y="6489700"/>
            <a:ext cx="3065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完整代码见</a:t>
            </a:r>
            <a:r>
              <a:rPr lang="en-US" altLang="zh-CN"/>
              <a:t>lecture2-MLbasic</a:t>
            </a:r>
            <a:endParaRPr lang="en-US" altLang="zh-CN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深度神经网络训练优化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zh-CN" altLang="en-US" dirty="0"/>
              <a:t>型神经元深度网络训练问题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梯度消失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梯度爆炸</a:t>
            </a:r>
            <a:endParaRPr lang="zh-CN" altLang="en-US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梯度消失问题</a:t>
            </a:r>
            <a:endParaRPr lang="zh-CN" altLang="en-US" dirty="0"/>
          </a:p>
        </p:txBody>
      </p:sp>
      <p:graphicFrame>
        <p:nvGraphicFramePr>
          <p:cNvPr id="6" name="表格 6"/>
          <p:cNvGraphicFramePr>
            <a:graphicFrameLocks noGrp="1"/>
          </p:cNvGraphicFramePr>
          <p:nvPr>
            <p:ph idx="1"/>
          </p:nvPr>
        </p:nvGraphicFramePr>
        <p:xfrm>
          <a:off x="1324142" y="1998744"/>
          <a:ext cx="6234590" cy="1981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17295"/>
                <a:gridCol w="311729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MLP</a:t>
                      </a:r>
                      <a:r>
                        <a:rPr lang="zh-CN" altLang="en-US" sz="2000" dirty="0"/>
                        <a:t>网络结构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分类精度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</a:rPr>
                        <a:t>[784, 30, 10]</a:t>
                      </a:r>
                      <a:r>
                        <a:rPr lang="zh-CN" altLang="en-US" sz="200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>
                          <a:solidFill>
                            <a:schemeClr val="dk1"/>
                          </a:solidFill>
                          <a:effectLst/>
                        </a:rPr>
                        <a:t>96.48%</a:t>
                      </a:r>
                      <a:r>
                        <a:rPr lang="zh-CN" altLang="en-US" sz="200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</a:rPr>
                        <a:t>[784, 30, 30,10]</a:t>
                      </a:r>
                      <a:r>
                        <a:rPr lang="zh-CN" altLang="en-US" sz="200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kern="1200">
                          <a:solidFill>
                            <a:schemeClr val="dk1"/>
                          </a:solidFill>
                          <a:effectLst/>
                        </a:rPr>
                        <a:t>96.90%</a:t>
                      </a:r>
                      <a:r>
                        <a:rPr lang="zh-CN" altLang="en-US" sz="200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</a:rPr>
                        <a:t>[784, 30, 30,30, 10]</a:t>
                      </a:r>
                      <a:r>
                        <a:rPr lang="zh-CN" altLang="en-US" sz="200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kern="1200">
                          <a:solidFill>
                            <a:schemeClr val="dk1"/>
                          </a:solidFill>
                          <a:effectLst/>
                        </a:rPr>
                        <a:t>96.57%</a:t>
                      </a:r>
                      <a:r>
                        <a:rPr lang="zh-CN" altLang="en-US" sz="200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</a:rPr>
                        <a:t>[784, 30, 30,30, 30, 10]</a:t>
                      </a:r>
                      <a:r>
                        <a:rPr lang="zh-CN" altLang="en-US" sz="2000" dirty="0"/>
                        <a:t> 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kern="1200" dirty="0">
                          <a:solidFill>
                            <a:schemeClr val="dk1"/>
                          </a:solidFill>
                          <a:effectLst/>
                        </a:rPr>
                        <a:t>96.53%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7" name="内容占位符 5"/>
          <p:cNvSpPr txBox="1"/>
          <p:nvPr/>
        </p:nvSpPr>
        <p:spPr>
          <a:xfrm>
            <a:off x="698376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加入多个隐含层精度很快就饱和</a:t>
            </a:r>
            <a:endParaRPr lang="zh-CN" altLang="en-US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一般而言靠后的神经元对前面层的加权操作，使得后面的神经元值更大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直觉上，靠后的参数更新大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916" y="2285719"/>
            <a:ext cx="2553163" cy="3803573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以偏置</a:t>
            </a:r>
            <a:r>
              <a:rPr lang="en-US" altLang="zh-CN" dirty="0"/>
              <a:t>b1</a:t>
            </a:r>
            <a:r>
              <a:rPr lang="zh-CN" altLang="en-US" dirty="0"/>
              <a:t>为例，由于权重是以</a:t>
            </a:r>
            <a:r>
              <a:rPr lang="en-US" altLang="zh-CN" dirty="0"/>
              <a:t>(0,1)</a:t>
            </a:r>
            <a:r>
              <a:rPr lang="zh-CN" altLang="en-US" dirty="0"/>
              <a:t>高斯分布初始化，基本上</a:t>
            </a:r>
            <a:r>
              <a:rPr lang="en-US" altLang="zh-CN" dirty="0"/>
              <a:t>|w|&lt;1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333" y="2415936"/>
            <a:ext cx="7419975" cy="1352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93" y="3787799"/>
            <a:ext cx="4960782" cy="30702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264" y="3739382"/>
            <a:ext cx="2782094" cy="148232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将每</a:t>
            </a:r>
            <a:r>
              <a:rPr lang="en-US" altLang="zh-CN" dirty="0"/>
              <a:t>epoch</a:t>
            </a:r>
            <a:r>
              <a:rPr lang="zh-CN" altLang="en-US" dirty="0"/>
              <a:t>每层的偏置平均更新量作图为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7425" y="1936080"/>
            <a:ext cx="4926012" cy="417596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梯度爆炸</a:t>
            </a:r>
            <a:r>
              <a:rPr lang="en-US" altLang="zh-CN" dirty="0"/>
              <a:t>/</a:t>
            </a:r>
            <a:r>
              <a:rPr lang="zh-CN" altLang="en-US" dirty="0"/>
              <a:t>激增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如果参数设置不当，导致                  较大，比如</a:t>
            </a:r>
            <a:r>
              <a:rPr lang="en-US" altLang="zh-CN" dirty="0"/>
              <a:t>&gt;10</a:t>
            </a:r>
            <a:r>
              <a:rPr lang="zh-CN" altLang="en-US" dirty="0"/>
              <a:t>，那么导致前面层梯度激增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9324" y="1325733"/>
            <a:ext cx="1676400" cy="628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678" y="2420508"/>
            <a:ext cx="74199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有监督学习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学习目标：最小化经验误差</a:t>
            </a:r>
            <a:endParaRPr lang="zh-CN" altLang="en-US"/>
          </a:p>
        </p:txBody>
      </p:sp>
      <p:pic>
        <p:nvPicPr>
          <p:cNvPr id="5" name="Picture 2" descr="C:\Users\Ian\Desktop\supervised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87" y="2204864"/>
            <a:ext cx="6059941" cy="37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30921" y="3025547"/>
            <a:ext cx="2786814" cy="80690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</p:pic>
    </p:spTree>
    <p:custDataLst>
      <p:tags r:id="rId3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深度网络训练问题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2010 </a:t>
            </a:r>
            <a:r>
              <a:rPr lang="zh-CN" altLang="en-US" dirty="0"/>
              <a:t>年 </a:t>
            </a:r>
            <a:r>
              <a:rPr lang="en-US" altLang="zh-CN" dirty="0" err="1"/>
              <a:t>Glorot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Bengio</a:t>
            </a:r>
            <a:r>
              <a:rPr lang="en-US" altLang="zh-CN" dirty="0"/>
              <a:t> </a:t>
            </a:r>
            <a:r>
              <a:rPr lang="zh-CN" altLang="en-US" dirty="0"/>
              <a:t>发现 </a:t>
            </a:r>
            <a:r>
              <a:rPr lang="en-US" altLang="zh-CN" dirty="0"/>
              <a:t>sigmoid </a:t>
            </a:r>
            <a:r>
              <a:rPr lang="zh-CN" altLang="en-US" dirty="0"/>
              <a:t>函数的选择会导致训练⽹络的问题。</a:t>
            </a:r>
            <a:endParaRPr lang="en-US" altLang="zh-CN" dirty="0"/>
          </a:p>
          <a:p>
            <a:r>
              <a:rPr lang="zh-CN" altLang="en-US" dirty="0"/>
              <a:t>梯度消失导致学习缓慢的问题常见，梯度爆炸一般不常见。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新型激活函数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556000" y="1253490"/>
                <a:ext cx="3559810" cy="7385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dirty="0"/>
              </a:p>
              <a:p>
                <a:r>
                  <a:rPr lang="zh-CN" altLang="en-US" sz="2400" dirty="0"/>
                  <a:t>           </a:t>
                </a:r>
                <a:r>
                  <a:rPr lang="en-US" altLang="zh-CN" sz="2400" dirty="0"/>
                  <a:t>=max(0, </a:t>
                </a:r>
                <a:r>
                  <a:rPr lang="en-US" altLang="zh-CN" sz="2400" dirty="0" err="1"/>
                  <a:t>wx+b</a:t>
                </a:r>
                <a:r>
                  <a:rPr lang="en-US" altLang="zh-CN" sz="2400" dirty="0"/>
                  <a:t>)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0" y="1253490"/>
                <a:ext cx="3559810" cy="7385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975" y="2561590"/>
            <a:ext cx="6610350" cy="309181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96365" y="606297"/>
            <a:ext cx="7886700" cy="646928"/>
          </a:xfrm>
        </p:spPr>
        <p:txBody>
          <a:bodyPr/>
          <a:lstStyle/>
          <a:p>
            <a:r>
              <a:rPr lang="zh-CN" altLang="en-US" dirty="0"/>
              <a:t>新型激活函数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/>
          <a:lstStyle/>
          <a:p>
            <a:r>
              <a:rPr lang="en-US" altLang="zh-CN" dirty="0" err="1"/>
              <a:t>ReLU</a:t>
            </a:r>
            <a:r>
              <a:rPr lang="zh-CN" altLang="en-US" dirty="0"/>
              <a:t>的导数不会导致梯度消失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/>
          <a:srcRect l="8326"/>
          <a:stretch>
            <a:fillRect/>
          </a:stretch>
        </p:blipFill>
        <p:spPr>
          <a:xfrm>
            <a:off x="1407694" y="1859252"/>
            <a:ext cx="7037929" cy="337185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96365" y="606297"/>
            <a:ext cx="7886700" cy="646928"/>
          </a:xfrm>
        </p:spPr>
        <p:txBody>
          <a:bodyPr/>
          <a:lstStyle/>
          <a:p>
            <a:r>
              <a:rPr lang="zh-CN" altLang="en-US" dirty="0"/>
              <a:t>新型激活函数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/>
          <a:lstStyle/>
          <a:p>
            <a:r>
              <a:rPr lang="en-US" altLang="zh-CN" dirty="0"/>
              <a:t>Leaky-</a:t>
            </a:r>
            <a:r>
              <a:rPr lang="en-US" altLang="zh-CN" dirty="0" err="1"/>
              <a:t>ReLU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890" y="1785757"/>
            <a:ext cx="7032015" cy="456992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96365" y="606297"/>
            <a:ext cx="7886700" cy="646928"/>
          </a:xfrm>
        </p:spPr>
        <p:txBody>
          <a:bodyPr/>
          <a:lstStyle/>
          <a:p>
            <a:r>
              <a:rPr lang="zh-CN" altLang="en-US" dirty="0"/>
              <a:t>新型激活函数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/>
          <a:lstStyle/>
          <a:p>
            <a:r>
              <a:rPr lang="en-US" altLang="zh-CN" dirty="0"/>
              <a:t>Exponential linear unit (ELU)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9413" y="1711742"/>
            <a:ext cx="6524625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新型激活函数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Concatenated Rectified Linear Unit (</a:t>
            </a:r>
            <a:r>
              <a:rPr lang="en-US" altLang="zh-CN" dirty="0" err="1"/>
              <a:t>CReLU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415" y="2252828"/>
            <a:ext cx="403860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神经网络学习算法的优化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6" y="1253330"/>
            <a:ext cx="7886700" cy="5027153"/>
          </a:xfrm>
        </p:spPr>
        <p:txBody>
          <a:bodyPr>
            <a:normAutofit/>
          </a:bodyPr>
          <a:lstStyle/>
          <a:p>
            <a:r>
              <a:rPr lang="zh-CN" altLang="en-US" dirty="0"/>
              <a:t>代价函数</a:t>
            </a:r>
            <a:endParaRPr lang="en-US" altLang="zh-CN" dirty="0"/>
          </a:p>
          <a:p>
            <a:r>
              <a:rPr lang="zh-CN" altLang="en-US" dirty="0"/>
              <a:t>正则化</a:t>
            </a:r>
            <a:endParaRPr lang="en-US" altLang="zh-CN" dirty="0"/>
          </a:p>
          <a:p>
            <a:pPr lvl="1"/>
            <a:r>
              <a:rPr lang="zh-CN" altLang="en-US" dirty="0"/>
              <a:t>权重衰减</a:t>
            </a:r>
            <a:endParaRPr lang="en-US" altLang="zh-CN" dirty="0"/>
          </a:p>
          <a:p>
            <a:pPr lvl="1"/>
            <a:r>
              <a:rPr lang="en-US" altLang="zh-CN" dirty="0"/>
              <a:t>L1</a:t>
            </a:r>
            <a:r>
              <a:rPr lang="zh-CN" altLang="en-US" dirty="0"/>
              <a:t>正则化</a:t>
            </a:r>
            <a:endParaRPr lang="en-US" altLang="zh-CN" dirty="0"/>
          </a:p>
          <a:p>
            <a:pPr lvl="1"/>
            <a:r>
              <a:rPr lang="en-US" altLang="zh-CN" dirty="0"/>
              <a:t>Dropout</a:t>
            </a:r>
            <a:endParaRPr lang="en-US" altLang="zh-CN" dirty="0"/>
          </a:p>
          <a:p>
            <a:pPr lvl="1"/>
            <a:r>
              <a:rPr lang="zh-CN" altLang="en-US" dirty="0"/>
              <a:t>数据增强</a:t>
            </a:r>
            <a:endParaRPr lang="en-US" altLang="zh-CN" dirty="0"/>
          </a:p>
          <a:p>
            <a:r>
              <a:rPr lang="zh-CN" altLang="en-US" dirty="0"/>
              <a:t>权重初始化</a:t>
            </a:r>
            <a:endParaRPr lang="en-US" altLang="zh-CN" dirty="0"/>
          </a:p>
          <a:p>
            <a:r>
              <a:rPr lang="zh-CN" altLang="en-US" dirty="0"/>
              <a:t>超参数选择</a:t>
            </a:r>
            <a:endParaRPr lang="en-US" altLang="zh-CN" dirty="0"/>
          </a:p>
          <a:p>
            <a:pPr lvl="1"/>
            <a:r>
              <a:rPr lang="zh-CN" altLang="en-US" dirty="0"/>
              <a:t>输入大小、网络、</a:t>
            </a:r>
            <a:r>
              <a:rPr lang="en-US" altLang="zh-CN" dirty="0"/>
              <a:t>bs</a:t>
            </a:r>
            <a:r>
              <a:rPr lang="zh-CN" altLang="en-US" dirty="0"/>
              <a:t>、</a:t>
            </a:r>
            <a:r>
              <a:rPr lang="en-US" altLang="zh-CN" dirty="0" err="1"/>
              <a:t>lr</a:t>
            </a:r>
            <a:r>
              <a:rPr lang="zh-CN" altLang="en-US" dirty="0"/>
              <a:t>、</a:t>
            </a:r>
            <a:r>
              <a:rPr lang="en-US" altLang="zh-CN" dirty="0"/>
              <a:t>epoch</a:t>
            </a:r>
            <a:endParaRPr lang="en-US" altLang="zh-CN" dirty="0"/>
          </a:p>
          <a:p>
            <a:r>
              <a:rPr lang="zh-CN" altLang="en-US" dirty="0"/>
              <a:t>动量</a:t>
            </a:r>
            <a:r>
              <a:rPr lang="en-US" altLang="zh-CN" dirty="0"/>
              <a:t>SGD</a:t>
            </a:r>
            <a:r>
              <a:rPr lang="zh-CN" altLang="en-US" dirty="0"/>
              <a:t>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任务：</a:t>
            </a:r>
            <a:r>
              <a:rPr lang="en-US" altLang="zh-CN" dirty="0"/>
              <a:t>S</a:t>
            </a:r>
            <a:r>
              <a:rPr lang="zh-CN" altLang="en-US" dirty="0"/>
              <a:t>神经元把输入</a:t>
            </a:r>
            <a:r>
              <a:rPr lang="en-US" altLang="zh-CN" dirty="0"/>
              <a:t>x=1</a:t>
            </a:r>
            <a:r>
              <a:rPr lang="zh-CN" altLang="en-US" dirty="0"/>
              <a:t>变成输出</a:t>
            </a:r>
            <a:r>
              <a:rPr lang="en-US" altLang="zh-CN" dirty="0"/>
              <a:t>y=0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初始化如图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</a:t>
            </a:r>
            <a:r>
              <a:rPr lang="en-US" altLang="zh-CN" dirty="0"/>
              <a:t>MSE</a:t>
            </a:r>
            <a:r>
              <a:rPr lang="zh-CN" altLang="en-US" dirty="0"/>
              <a:t>代价函数</a:t>
            </a:r>
            <a:endParaRPr lang="en-US" altLang="zh-CN" dirty="0"/>
          </a:p>
          <a:p>
            <a:r>
              <a:rPr lang="zh-CN" altLang="en-US" dirty="0"/>
              <a:t>梯度下降法优化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3255" y="1896110"/>
            <a:ext cx="2762250" cy="975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129" y="2871677"/>
            <a:ext cx="4906871" cy="37022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24" y="4485672"/>
            <a:ext cx="2782094" cy="148232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训练过程大致如下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59252"/>
            <a:ext cx="9144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加入初始化如下：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3085" y="1949876"/>
            <a:ext cx="5037830" cy="378041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6.xml><?xml version="1.0" encoding="utf-8"?>
<p:tagLst xmlns:p="http://schemas.openxmlformats.org/presentationml/2006/main">
  <p:tag name="KSO_WM_UNIT_PLACING_PICTURE_USER_VIEWPORT" val="{&quot;height&quot;:6130,&quot;width&quot;:6827}"/>
</p:tagLst>
</file>

<file path=ppt/tags/tag77.xml><?xml version="1.0" encoding="utf-8"?>
<p:tagLst xmlns:p="http://schemas.openxmlformats.org/presentationml/2006/main">
  <p:tag name="KSO_WM_UNIT_PLACING_PICTURE_USER_VIEWPORT" val="{&quot;height&quot;:3636,&quot;width&quot;:5316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7934</Words>
  <Application>WPS 演示</Application>
  <PresentationFormat>宽屏</PresentationFormat>
  <Paragraphs>1131</Paragraphs>
  <Slides>126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126</vt:i4>
      </vt:variant>
    </vt:vector>
  </HeadingPairs>
  <TitlesOfParts>
    <vt:vector size="143" baseType="lpstr">
      <vt:lpstr>Arial</vt:lpstr>
      <vt:lpstr>宋体</vt:lpstr>
      <vt:lpstr>Wingdings</vt:lpstr>
      <vt:lpstr>微软雅黑</vt:lpstr>
      <vt:lpstr>Wingdings</vt:lpstr>
      <vt:lpstr>黑体</vt:lpstr>
      <vt:lpstr>Times New Roman</vt:lpstr>
      <vt:lpstr>Arial Unicode MS</vt:lpstr>
      <vt:lpstr>Calibri</vt:lpstr>
      <vt:lpstr>Cambria Math</vt:lpstr>
      <vt:lpstr>-apple-system</vt:lpstr>
      <vt:lpstr>Segoe Print</vt:lpstr>
      <vt:lpstr>Office 主题​​</vt:lpstr>
      <vt:lpstr>Equation.3</vt:lpstr>
      <vt:lpstr>Equation.3</vt:lpstr>
      <vt:lpstr>Equation.3</vt:lpstr>
      <vt:lpstr>Equation.3</vt:lpstr>
      <vt:lpstr>机器学习基础</vt:lpstr>
      <vt:lpstr>简单的人工智能系统</vt:lpstr>
      <vt:lpstr>简单的人工智能系统</vt:lpstr>
      <vt:lpstr>机器学习能做什么</vt:lpstr>
      <vt:lpstr>机器学习框架</vt:lpstr>
      <vt:lpstr>机器学习-&gt;学习映射函数</vt:lpstr>
      <vt:lpstr>机器学习的要素</vt:lpstr>
      <vt:lpstr>机器学习类型</vt:lpstr>
      <vt:lpstr>有监督学习</vt:lpstr>
      <vt:lpstr>有监督学习—目标分类</vt:lpstr>
      <vt:lpstr>无监督学习</vt:lpstr>
      <vt:lpstr>无监督学习—聚类</vt:lpstr>
      <vt:lpstr>机器学习经典</vt:lpstr>
      <vt:lpstr>K均值聚类（K-Means)</vt:lpstr>
      <vt:lpstr>K均值聚类（K-Means)</vt:lpstr>
      <vt:lpstr>线性回归（Linear Regression）</vt:lpstr>
      <vt:lpstr>线性回归（Linear Regression）</vt:lpstr>
      <vt:lpstr>线性回归（Linear Regression）</vt:lpstr>
      <vt:lpstr>线性回归（Linear Regression）</vt:lpstr>
      <vt:lpstr>过拟合vs欠拟合</vt:lpstr>
      <vt:lpstr>梯度下降法</vt:lpstr>
      <vt:lpstr>梯度下降法</vt:lpstr>
      <vt:lpstr>梯度下降法</vt:lpstr>
      <vt:lpstr>梯度下降法</vt:lpstr>
      <vt:lpstr>线性回归+梯度下降 进行房价函数回归</vt:lpstr>
      <vt:lpstr>随机梯度下降法</vt:lpstr>
      <vt:lpstr>随机梯度下降法</vt:lpstr>
      <vt:lpstr>逻辑回归</vt:lpstr>
      <vt:lpstr>K近邻分类（KNN)</vt:lpstr>
      <vt:lpstr>线性判别函数</vt:lpstr>
      <vt:lpstr>线性判别函数</vt:lpstr>
      <vt:lpstr>线性判别函数</vt:lpstr>
      <vt:lpstr>支持向量机（SVM）</vt:lpstr>
      <vt:lpstr>SVM直观解释</vt:lpstr>
      <vt:lpstr>支持向量机（SVM）</vt:lpstr>
      <vt:lpstr>支持向量机（SVM）</vt:lpstr>
      <vt:lpstr>线性vs非线性</vt:lpstr>
      <vt:lpstr>朴素贝叶斯方法（Naïve Bayes）</vt:lpstr>
      <vt:lpstr>朴素贝叶斯方法（Naïve Bayes）</vt:lpstr>
      <vt:lpstr>如何选择模型？</vt:lpstr>
      <vt:lpstr>如何选择模型？</vt:lpstr>
      <vt:lpstr>集成模型：有效的降低方差的方法</vt:lpstr>
      <vt:lpstr>特征工程问题</vt:lpstr>
      <vt:lpstr>性能评价方法</vt:lpstr>
      <vt:lpstr>课外扩充</vt:lpstr>
      <vt:lpstr>人工神经网络</vt:lpstr>
      <vt:lpstr>神经元的数学模型</vt:lpstr>
      <vt:lpstr>感知器(Perceptron)</vt:lpstr>
      <vt:lpstr>感知器能做什么？</vt:lpstr>
      <vt:lpstr>感知器能做什么？</vt:lpstr>
      <vt:lpstr>感知器的学习功能</vt:lpstr>
      <vt:lpstr>Sigmoid/Logistic神经元（S神经元）</vt:lpstr>
      <vt:lpstr>Sigmoid/Logistic神经元</vt:lpstr>
      <vt:lpstr>多层神经网络</vt:lpstr>
      <vt:lpstr>多层神经网络</vt:lpstr>
      <vt:lpstr>MLP手写数字识别</vt:lpstr>
      <vt:lpstr>MLP手写数字识别</vt:lpstr>
      <vt:lpstr>MLP手写数字识别</vt:lpstr>
      <vt:lpstr>MLP手写数字识别</vt:lpstr>
      <vt:lpstr>MLP手写数字识别</vt:lpstr>
      <vt:lpstr>PowerPoint 演示文稿</vt:lpstr>
      <vt:lpstr>PowerPoint 演示文稿</vt:lpstr>
      <vt:lpstr>反向传播算法（backpropagation）</vt:lpstr>
      <vt:lpstr>BP算法</vt:lpstr>
      <vt:lpstr>BP算法</vt:lpstr>
      <vt:lpstr>BP算法</vt:lpstr>
      <vt:lpstr>BP算法</vt:lpstr>
      <vt:lpstr>BP算法</vt:lpstr>
      <vt:lpstr>BP算法</vt:lpstr>
      <vt:lpstr>BP算法</vt:lpstr>
      <vt:lpstr>BP算法</vt:lpstr>
      <vt:lpstr>BP算法</vt:lpstr>
      <vt:lpstr>BP算法</vt:lpstr>
      <vt:lpstr>BP算法</vt:lpstr>
      <vt:lpstr>BP算法</vt:lpstr>
      <vt:lpstr>BP算法的全局感观</vt:lpstr>
      <vt:lpstr>BP算法的全局感观</vt:lpstr>
      <vt:lpstr>BP算法的全局感观</vt:lpstr>
      <vt:lpstr>自动梯度计算</vt:lpstr>
      <vt:lpstr>PyTorch的自动求导</vt:lpstr>
      <vt:lpstr>PowerPoint 演示文稿</vt:lpstr>
      <vt:lpstr>利用PyTorch进行MLP手写数字识别</vt:lpstr>
      <vt:lpstr>深度神经网络训练优化</vt:lpstr>
      <vt:lpstr>S型神经元深度网络训练问题</vt:lpstr>
      <vt:lpstr>梯度消失问题</vt:lpstr>
      <vt:lpstr>梯度消失问题</vt:lpstr>
      <vt:lpstr>梯度消失问题</vt:lpstr>
      <vt:lpstr>梯度消失问题</vt:lpstr>
      <vt:lpstr>梯度爆炸/激增</vt:lpstr>
      <vt:lpstr>深度网络训练问题</vt:lpstr>
      <vt:lpstr>新型激活函数</vt:lpstr>
      <vt:lpstr>新型激活函数</vt:lpstr>
      <vt:lpstr>新型激活函数</vt:lpstr>
      <vt:lpstr>新型激活函数</vt:lpstr>
      <vt:lpstr>新型激活函数</vt:lpstr>
      <vt:lpstr>神经网络学习算法的优化</vt:lpstr>
      <vt:lpstr>代价函数</vt:lpstr>
      <vt:lpstr>代价函数</vt:lpstr>
      <vt:lpstr>代价函数</vt:lpstr>
      <vt:lpstr>代价函数</vt:lpstr>
      <vt:lpstr>代价函数</vt:lpstr>
      <vt:lpstr>交叉熵代价函数（Cross-entropy）</vt:lpstr>
      <vt:lpstr>交叉熵代价函数（Cross-entropy）</vt:lpstr>
      <vt:lpstr>交叉熵代价函数（Cross-entropy）</vt:lpstr>
      <vt:lpstr>Softmax函数将数值列表转换成概率</vt:lpstr>
      <vt:lpstr>Softmax函数</vt:lpstr>
      <vt:lpstr>Softmax函数</vt:lpstr>
      <vt:lpstr>正则化——权重衰减（weight decay）</vt:lpstr>
      <vt:lpstr>正则化——权重衰减</vt:lpstr>
      <vt:lpstr>正则化——权重衰减</vt:lpstr>
      <vt:lpstr>正则化——L1正则</vt:lpstr>
      <vt:lpstr>正则化——Dropout</vt:lpstr>
      <vt:lpstr>数据增强</vt:lpstr>
      <vt:lpstr>数据增强</vt:lpstr>
      <vt:lpstr>权重初始化</vt:lpstr>
      <vt:lpstr>权重初始化</vt:lpstr>
      <vt:lpstr>超参数选择</vt:lpstr>
      <vt:lpstr>超参数选择</vt:lpstr>
      <vt:lpstr>超参数选择</vt:lpstr>
      <vt:lpstr>超参数选择</vt:lpstr>
      <vt:lpstr>超参数选择</vt:lpstr>
      <vt:lpstr>超参数选择</vt:lpstr>
      <vt:lpstr>超参数选择</vt:lpstr>
      <vt:lpstr>动量SGD</vt:lpstr>
      <vt:lpstr>动量SGD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彭小江</cp:lastModifiedBy>
  <cp:revision>219</cp:revision>
  <dcterms:created xsi:type="dcterms:W3CDTF">2019-06-19T02:08:00Z</dcterms:created>
  <dcterms:modified xsi:type="dcterms:W3CDTF">2021-12-30T09:22:30Z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1E3B1041FE2843D7BFC28127693726DF</vt:lpwstr>
  </property>
</Properties>
</file>